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6" r:id="rId4"/>
    <p:sldId id="263" r:id="rId5"/>
    <p:sldId id="257" r:id="rId6"/>
    <p:sldId id="269" r:id="rId7"/>
    <p:sldId id="427" r:id="rId8"/>
    <p:sldId id="422" r:id="rId9"/>
    <p:sldId id="260" r:id="rId10"/>
    <p:sldId id="419" r:id="rId11"/>
    <p:sldId id="426" r:id="rId12"/>
    <p:sldId id="261" r:id="rId13"/>
    <p:sldId id="413" r:id="rId14"/>
    <p:sldId id="414" r:id="rId15"/>
    <p:sldId id="415" r:id="rId16"/>
    <p:sldId id="268" r:id="rId17"/>
    <p:sldId id="265" r:id="rId18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A93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597" autoAdjust="0"/>
  </p:normalViewPr>
  <p:slideViewPr>
    <p:cSldViewPr snapToGrid="0">
      <p:cViewPr varScale="1">
        <p:scale>
          <a:sx n="150" d="100"/>
          <a:sy n="150" d="100"/>
        </p:scale>
        <p:origin x="6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B04SV03340.b00004.bec.dk\Afdeling$\Organisation\MK\hvem%20l&#229;ner%20banken%20ud%20til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C40-4BC3-BADF-BAB2E6552B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C40-4BC3-BADF-BAB2E6552B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C40-4BC3-BADF-BAB2E6552B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C40-4BC3-BADF-BAB2E6552B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C40-4BC3-BADF-BAB2E6552B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C40-4BC3-BADF-BAB2E6552B2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C40-4BC3-BADF-BAB2E6552B2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C40-4BC3-BADF-BAB2E6552B2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2C40-4BC3-BADF-BAB2E6552B2B}"/>
              </c:ext>
            </c:extLst>
          </c:dPt>
          <c:dPt>
            <c:idx val="9"/>
            <c:bubble3D val="0"/>
            <c:spPr>
              <a:solidFill>
                <a:srgbClr val="1D4A9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2C40-4BC3-BADF-BAB2E6552B2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2C40-4BC3-BADF-BAB2E6552B2B}"/>
              </c:ext>
            </c:extLst>
          </c:dPt>
          <c:dPt>
            <c:idx val="11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2C40-4BC3-BADF-BAB2E6552B2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C40-4BC3-BADF-BAB2E6552B2B}"/>
                </c:ext>
              </c:extLst>
            </c:dLbl>
            <c:dLbl>
              <c:idx val="1"/>
              <c:layout>
                <c:manualLayout>
                  <c:x val="-2.0615808355962956E-2"/>
                  <c:y val="-6.5890855102998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0-4BC3-BADF-BAB2E6552B2B}"/>
                </c:ext>
              </c:extLst>
            </c:dLbl>
            <c:dLbl>
              <c:idx val="2"/>
              <c:layout>
                <c:manualLayout>
                  <c:x val="5.6241432686501051E-2"/>
                  <c:y val="-4.4609665427509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40-4BC3-BADF-BAB2E6552B2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C40-4BC3-BADF-BAB2E6552B2B}"/>
                </c:ext>
              </c:extLst>
            </c:dLbl>
            <c:dLbl>
              <c:idx val="4"/>
              <c:layout>
                <c:manualLayout>
                  <c:x val="1.2345680345817204E-2"/>
                  <c:y val="2.7261462205700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40-4BC3-BADF-BAB2E6552B2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2C40-4BC3-BADF-BAB2E6552B2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2C40-4BC3-BADF-BAB2E6552B2B}"/>
                </c:ext>
              </c:extLst>
            </c:dLbl>
            <c:dLbl>
              <c:idx val="7"/>
              <c:layout>
                <c:manualLayout>
                  <c:x val="1.0973938085170937E-2"/>
                  <c:y val="-1.8061157782786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26344871773962"/>
                      <c:h val="0.11749690210656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C40-4BC3-BADF-BAB2E6552B2B}"/>
                </c:ext>
              </c:extLst>
            </c:dLbl>
            <c:dLbl>
              <c:idx val="8"/>
              <c:layout>
                <c:manualLayout>
                  <c:x val="-4.3895752340683748E-2"/>
                  <c:y val="3.9653133507010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7367710850557"/>
                      <c:h val="0.10065685097912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2C40-4BC3-BADF-BAB2E6552B2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2C40-4BC3-BADF-BAB2E6552B2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2C40-4BC3-BADF-BAB2E6552B2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2C40-4BC3-BADF-BAB2E6552B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'Ark1'!$A$2:$A$13</c:f>
              <c:strCache>
                <c:ptCount val="12"/>
                <c:pt idx="0">
                  <c:v>Offentlig </c:v>
                </c:pt>
                <c:pt idx="1">
                  <c:v>Landbrug og fiskeri </c:v>
                </c:pt>
                <c:pt idx="2">
                  <c:v>Industri og råstofudvinding</c:v>
                </c:pt>
                <c:pt idx="3">
                  <c:v>Energiforsyning</c:v>
                </c:pt>
                <c:pt idx="4">
                  <c:v>Bygge- og anlægsvirksomhed</c:v>
                </c:pt>
                <c:pt idx="5">
                  <c:v>Handel</c:v>
                </c:pt>
                <c:pt idx="6">
                  <c:v>Transport, restauration og hotel</c:v>
                </c:pt>
                <c:pt idx="7">
                  <c:v>Information og kommunikation</c:v>
                </c:pt>
                <c:pt idx="8">
                  <c:v>Finansierings- og forsikringsvirksomhed</c:v>
                </c:pt>
                <c:pt idx="9">
                  <c:v>Fast ejendom </c:v>
                </c:pt>
                <c:pt idx="10">
                  <c:v>Øvrige erhverv </c:v>
                </c:pt>
                <c:pt idx="11">
                  <c:v>Private </c:v>
                </c:pt>
              </c:strCache>
            </c:strRef>
          </c:cat>
          <c:val>
            <c:numRef>
              <c:f>'Ark1'!$B$2:$B$13</c:f>
              <c:numCache>
                <c:formatCode>#,##0</c:formatCode>
                <c:ptCount val="12"/>
                <c:pt idx="0">
                  <c:v>500230</c:v>
                </c:pt>
                <c:pt idx="1">
                  <c:v>200690</c:v>
                </c:pt>
                <c:pt idx="2">
                  <c:v>25859</c:v>
                </c:pt>
                <c:pt idx="3">
                  <c:v>1610</c:v>
                </c:pt>
                <c:pt idx="4">
                  <c:v>550646</c:v>
                </c:pt>
                <c:pt idx="5">
                  <c:v>544901</c:v>
                </c:pt>
                <c:pt idx="6">
                  <c:v>586635</c:v>
                </c:pt>
                <c:pt idx="7">
                  <c:v>6719</c:v>
                </c:pt>
                <c:pt idx="8">
                  <c:v>37393</c:v>
                </c:pt>
                <c:pt idx="9">
                  <c:v>1476718</c:v>
                </c:pt>
                <c:pt idx="10">
                  <c:v>147725</c:v>
                </c:pt>
                <c:pt idx="11">
                  <c:v>2369862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C40-4BC3-BADF-BAB2E6552B2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hPercent val="6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01355734486584"/>
          <c:y val="7.7415068244889029E-2"/>
          <c:w val="0.84761904761904805"/>
          <c:h val="0.69022526417223795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Garantier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Sheet1!$B$3:$F$3</c:f>
              <c:numCache>
                <c:formatCode>#,##0</c:formatCode>
                <c:ptCount val="5"/>
                <c:pt idx="0">
                  <c:v>1300.6969999999999</c:v>
                </c:pt>
                <c:pt idx="1">
                  <c:v>1521.2750000000001</c:v>
                </c:pt>
                <c:pt idx="2">
                  <c:v>1914.893</c:v>
                </c:pt>
                <c:pt idx="3">
                  <c:v>1972.396</c:v>
                </c:pt>
                <c:pt idx="4">
                  <c:v>1830.345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E8-4994-9FF3-735ADFDC15B7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Åbne depoter</c:v>
                </c:pt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Sheet1!$B$4:$F$4</c:f>
              <c:numCache>
                <c:formatCode>#,##0</c:formatCode>
                <c:ptCount val="5"/>
                <c:pt idx="0">
                  <c:v>2497.3230699999999</c:v>
                </c:pt>
                <c:pt idx="1">
                  <c:v>1790.5609999999999</c:v>
                </c:pt>
                <c:pt idx="2">
                  <c:v>1836.059</c:v>
                </c:pt>
                <c:pt idx="3">
                  <c:v>2191.5549999999998</c:v>
                </c:pt>
                <c:pt idx="4">
                  <c:v>1993.27286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E8-4994-9FF3-735ADFDC15B7}"/>
            </c:ext>
          </c:extLst>
        </c:ser>
        <c:ser>
          <c:idx val="0"/>
          <c:order val="2"/>
          <c:tx>
            <c:strRef>
              <c:f>Sheet1!$A$2</c:f>
              <c:strCache>
                <c:ptCount val="1"/>
                <c:pt idx="0">
                  <c:v>Udlån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Sheet1!$B$2:$F$2</c:f>
              <c:numCache>
                <c:formatCode>#,##0</c:formatCode>
                <c:ptCount val="5"/>
                <c:pt idx="0">
                  <c:v>3797.6559999999999</c:v>
                </c:pt>
                <c:pt idx="1">
                  <c:v>3736.8939999999998</c:v>
                </c:pt>
                <c:pt idx="2">
                  <c:v>3824.4430000000002</c:v>
                </c:pt>
                <c:pt idx="3">
                  <c:v>4009.5410000000002</c:v>
                </c:pt>
                <c:pt idx="4">
                  <c:v>4638.9979999999996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8-4994-9FF3-735ADFDC15B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Indlån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5433.7069999999994</c:v>
                </c:pt>
                <c:pt idx="1">
                  <c:v>5760.9140000000007</c:v>
                </c:pt>
                <c:pt idx="2">
                  <c:v>5519.0819999999994</c:v>
                </c:pt>
                <c:pt idx="3" formatCode="#,##0">
                  <c:v>5572.3459999999995</c:v>
                </c:pt>
                <c:pt idx="4" formatCode="#,##0">
                  <c:v>5936.1270000000004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E8-4994-9FF3-735ADFDC15B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Pension</c:v>
                </c:pt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159.30000000000001</c:v>
                </c:pt>
                <c:pt idx="1">
                  <c:v>255.4</c:v>
                </c:pt>
                <c:pt idx="2">
                  <c:v>360.79599999999999</c:v>
                </c:pt>
                <c:pt idx="3" formatCode="#,##0">
                  <c:v>501.096</c:v>
                </c:pt>
                <c:pt idx="4" formatCode="#,##0">
                  <c:v>549.61800000000005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27-49E0-9367-EE6EBFED3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7131008"/>
        <c:axId val="37132544"/>
        <c:axId val="0"/>
      </c:bar3DChart>
      <c:catAx>
        <c:axId val="3713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solidFill>
                  <a:schemeClr val="bg2"/>
                </a:solidFill>
              </a:defRPr>
            </a:pPr>
            <a:endParaRPr lang="da-DK"/>
          </a:p>
        </c:txPr>
        <c:crossAx val="3713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132544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solidFill>
                <a:srgbClr val="1D4A93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 vert="horz"/>
          <a:lstStyle/>
          <a:p>
            <a:pPr>
              <a:defRPr>
                <a:solidFill>
                  <a:schemeClr val="bg2"/>
                </a:solidFill>
              </a:defRPr>
            </a:pPr>
            <a:endParaRPr lang="da-DK"/>
          </a:p>
        </c:txPr>
        <c:crossAx val="37131008"/>
        <c:crosses val="autoZero"/>
        <c:crossBetween val="between"/>
        <c:majorUnit val="3000"/>
      </c:valAx>
      <c:spPr>
        <a:noFill/>
        <a:ln>
          <a:solidFill>
            <a:srgbClr val="1D4A93"/>
          </a:solidFill>
        </a:ln>
      </c:spPr>
    </c:plotArea>
    <c:legend>
      <c:legendPos val="b"/>
      <c:layout>
        <c:manualLayout>
          <c:xMode val="edge"/>
          <c:yMode val="edge"/>
          <c:x val="0.12557532174391367"/>
          <c:y val="0.88862188389324259"/>
          <c:w val="0.7376130964235923"/>
          <c:h val="8.5927952449727812E-2"/>
        </c:manualLayout>
      </c:layout>
      <c:overlay val="0"/>
      <c:txPr>
        <a:bodyPr/>
        <a:lstStyle/>
        <a:p>
          <a:pPr>
            <a:defRPr sz="1600">
              <a:solidFill>
                <a:schemeClr val="bg2"/>
              </a:solidFill>
            </a:defRPr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da-DK" sz="2400" b="0" dirty="0">
                <a:solidFill>
                  <a:schemeClr val="bg2"/>
                </a:solidFill>
                <a:latin typeface="Gill Sans MT" panose="020B0502020104020203" pitchFamily="34" charset="0"/>
              </a:rPr>
              <a:t>Nedskrivninger/hensættelser 1992-2022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'Ark1'!$A$1:$A$31</c:f>
              <c:numCache>
                <c:formatCode>General</c:formatCode>
                <c:ptCount val="3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</c:numCache>
            </c:numRef>
          </c:cat>
          <c:val>
            <c:numRef>
              <c:f>'Ark1'!$B$1:$B$31</c:f>
              <c:numCache>
                <c:formatCode>0.00%</c:formatCode>
                <c:ptCount val="31"/>
                <c:pt idx="0">
                  <c:v>1.44E-2</c:v>
                </c:pt>
                <c:pt idx="1">
                  <c:v>1.26E-2</c:v>
                </c:pt>
                <c:pt idx="2">
                  <c:v>8.6999999999999994E-3</c:v>
                </c:pt>
                <c:pt idx="3">
                  <c:v>-1E-3</c:v>
                </c:pt>
                <c:pt idx="4">
                  <c:v>-2E-3</c:v>
                </c:pt>
                <c:pt idx="5">
                  <c:v>2E-3</c:v>
                </c:pt>
                <c:pt idx="6">
                  <c:v>3.0000000000000001E-3</c:v>
                </c:pt>
                <c:pt idx="7">
                  <c:v>0</c:v>
                </c:pt>
                <c:pt idx="8">
                  <c:v>1E-3</c:v>
                </c:pt>
                <c:pt idx="9">
                  <c:v>2E-3</c:v>
                </c:pt>
                <c:pt idx="10">
                  <c:v>4.0000000000000001E-3</c:v>
                </c:pt>
                <c:pt idx="11">
                  <c:v>5.0000000000000001E-3</c:v>
                </c:pt>
                <c:pt idx="12">
                  <c:v>1E-3</c:v>
                </c:pt>
                <c:pt idx="13">
                  <c:v>0</c:v>
                </c:pt>
                <c:pt idx="14">
                  <c:v>0</c:v>
                </c:pt>
                <c:pt idx="15">
                  <c:v>-2E-3</c:v>
                </c:pt>
                <c:pt idx="16">
                  <c:v>2E-3</c:v>
                </c:pt>
                <c:pt idx="17">
                  <c:v>5.0000000000000001E-3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5.0000000000000001E-3</c:v>
                </c:pt>
                <c:pt idx="21">
                  <c:v>4.0000000000000001E-3</c:v>
                </c:pt>
                <c:pt idx="22">
                  <c:v>7.0000000000000001E-3</c:v>
                </c:pt>
                <c:pt idx="23">
                  <c:v>6.0000000000000001E-3</c:v>
                </c:pt>
                <c:pt idx="24">
                  <c:v>3.0000000000000001E-3</c:v>
                </c:pt>
                <c:pt idx="25">
                  <c:v>3.0000000000000001E-3</c:v>
                </c:pt>
                <c:pt idx="26">
                  <c:v>2E-3</c:v>
                </c:pt>
                <c:pt idx="27">
                  <c:v>1E-3</c:v>
                </c:pt>
                <c:pt idx="28">
                  <c:v>2E-3</c:v>
                </c:pt>
                <c:pt idx="29">
                  <c:v>0</c:v>
                </c:pt>
                <c:pt idx="30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34-4AD6-BA7C-66EC5CB6E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1575824"/>
        <c:axId val="711573856"/>
      </c:lineChart>
      <c:dateAx>
        <c:axId val="71157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1573856"/>
        <c:crosses val="autoZero"/>
        <c:auto val="0"/>
        <c:lblOffset val="100"/>
        <c:baseTimeUnit val="days"/>
      </c:dateAx>
      <c:valAx>
        <c:axId val="711573856"/>
        <c:scaling>
          <c:orientation val="minMax"/>
          <c:min val="-2.0000000000000005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accent1"/>
              </a:solidFill>
              <a:prstDash val="sysDot"/>
              <a:miter lim="800000"/>
              <a:headEnd w="sm" len="med"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157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85000"/>
      </a:schemeClr>
    </a:solidFill>
    <a:ln>
      <a:solidFill>
        <a:srgbClr val="1D4A93"/>
      </a:solidFill>
      <a:round/>
    </a:ln>
    <a:effectLst>
      <a:outerShdw blurRad="50800" dist="12700" dir="5400000" algn="ctr" rotWithShape="0">
        <a:schemeClr val="bg1"/>
      </a:outerShdw>
    </a:effectLst>
  </c:spPr>
  <c:txPr>
    <a:bodyPr/>
    <a:lstStyle/>
    <a:p>
      <a:pPr>
        <a:defRPr>
          <a:solidFill>
            <a:schemeClr val="bg1"/>
          </a:solidFill>
        </a:defRPr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45504-309D-4E3D-A6E2-3DC09D51F8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120E95D-DDBD-430D-BD94-07E8FAFCF0CA}">
      <dgm:prSet phldrT="[Tekst]"/>
      <dgm:spPr>
        <a:solidFill>
          <a:srgbClr val="1D4A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a-DK" dirty="0"/>
            <a:t>1967</a:t>
          </a:r>
        </a:p>
      </dgm:t>
    </dgm:pt>
    <dgm:pt modelId="{115F1818-1CC6-426F-A1F9-62C70E37BB87}" type="parTrans" cxnId="{6DF24BB1-A9B3-4D13-AA2B-D29541149293}">
      <dgm:prSet/>
      <dgm:spPr/>
      <dgm:t>
        <a:bodyPr/>
        <a:lstStyle/>
        <a:p>
          <a:endParaRPr lang="da-DK"/>
        </a:p>
      </dgm:t>
    </dgm:pt>
    <dgm:pt modelId="{8B7C91A0-D588-496A-B840-8174D29B4AD6}" type="sibTrans" cxnId="{6DF24BB1-A9B3-4D13-AA2B-D29541149293}">
      <dgm:prSet/>
      <dgm:spPr/>
      <dgm:t>
        <a:bodyPr/>
        <a:lstStyle/>
        <a:p>
          <a:endParaRPr lang="da-DK"/>
        </a:p>
      </dgm:t>
    </dgm:pt>
    <dgm:pt modelId="{F8F0EE49-0CE8-4549-8128-4D479E64D175}">
      <dgm:prSet phldrT="[Tekst]"/>
      <dgm:spPr>
        <a:solidFill>
          <a:srgbClr val="1D4A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a-DK" dirty="0"/>
            <a:t>1997</a:t>
          </a:r>
        </a:p>
      </dgm:t>
    </dgm:pt>
    <dgm:pt modelId="{A0AC97FA-6CF6-4A15-A40B-A018612B9237}" type="parTrans" cxnId="{1BA3B5E9-B833-4DF5-AB23-21DA319D68A5}">
      <dgm:prSet/>
      <dgm:spPr/>
      <dgm:t>
        <a:bodyPr/>
        <a:lstStyle/>
        <a:p>
          <a:endParaRPr lang="da-DK"/>
        </a:p>
      </dgm:t>
    </dgm:pt>
    <dgm:pt modelId="{F91DD602-A2FF-4452-AC6D-B2CC0FA876FF}" type="sibTrans" cxnId="{1BA3B5E9-B833-4DF5-AB23-21DA319D68A5}">
      <dgm:prSet/>
      <dgm:spPr/>
      <dgm:t>
        <a:bodyPr/>
        <a:lstStyle/>
        <a:p>
          <a:endParaRPr lang="da-DK"/>
        </a:p>
      </dgm:t>
    </dgm:pt>
    <dgm:pt modelId="{BEB8FCB5-B6DD-4989-AC5A-BF058BC11158}">
      <dgm:prSet phldrT="[Tekst]"/>
      <dgm:spPr>
        <a:solidFill>
          <a:srgbClr val="1D4A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a-DK" dirty="0"/>
            <a:t>2017</a:t>
          </a:r>
        </a:p>
      </dgm:t>
    </dgm:pt>
    <dgm:pt modelId="{6C9699FF-A3DC-4A90-B543-51479A0ABA77}" type="parTrans" cxnId="{2CD0E385-5107-4311-BB02-C5DE9E86CC71}">
      <dgm:prSet/>
      <dgm:spPr/>
      <dgm:t>
        <a:bodyPr/>
        <a:lstStyle/>
        <a:p>
          <a:endParaRPr lang="da-DK"/>
        </a:p>
      </dgm:t>
    </dgm:pt>
    <dgm:pt modelId="{8F1734B9-89AB-40B5-B348-D8E5876AACD0}" type="sibTrans" cxnId="{2CD0E385-5107-4311-BB02-C5DE9E86CC71}">
      <dgm:prSet/>
      <dgm:spPr/>
      <dgm:t>
        <a:bodyPr/>
        <a:lstStyle/>
        <a:p>
          <a:endParaRPr lang="da-DK"/>
        </a:p>
      </dgm:t>
    </dgm:pt>
    <dgm:pt modelId="{B635A2F7-FD83-4255-BA7B-C8709DA728E0}" type="pres">
      <dgm:prSet presAssocID="{CAE45504-309D-4E3D-A6E2-3DC09D51F8F7}" presName="Name0" presStyleCnt="0">
        <dgm:presLayoutVars>
          <dgm:dir/>
          <dgm:resizeHandles val="exact"/>
        </dgm:presLayoutVars>
      </dgm:prSet>
      <dgm:spPr/>
    </dgm:pt>
    <dgm:pt modelId="{410DAB55-5FFD-417B-8FD5-435B76D06425}" type="pres">
      <dgm:prSet presAssocID="{2120E95D-DDBD-430D-BD94-07E8FAFCF0CA}" presName="node" presStyleLbl="node1" presStyleIdx="0" presStyleCnt="3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0FB9ED75-2A5A-4B39-BE3F-1462D618CC0D}" type="pres">
      <dgm:prSet presAssocID="{8B7C91A0-D588-496A-B840-8174D29B4AD6}" presName="sibTrans" presStyleLbl="sibTrans2D1" presStyleIdx="0" presStyleCnt="2"/>
      <dgm:spPr/>
    </dgm:pt>
    <dgm:pt modelId="{0E1B4C72-B00F-4CAA-A191-D5DF2631318C}" type="pres">
      <dgm:prSet presAssocID="{8B7C91A0-D588-496A-B840-8174D29B4AD6}" presName="connectorText" presStyleLbl="sibTrans2D1" presStyleIdx="0" presStyleCnt="2"/>
      <dgm:spPr/>
    </dgm:pt>
    <dgm:pt modelId="{4BFBD8A6-C2EB-44BE-AF8C-63759778DC13}" type="pres">
      <dgm:prSet presAssocID="{F8F0EE49-0CE8-4549-8128-4D479E64D175}" presName="node" presStyleLbl="node1" presStyleIdx="1" presStyleCnt="3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70B91F71-2ECB-4F82-8CC2-7F1A02328421}" type="pres">
      <dgm:prSet presAssocID="{F91DD602-A2FF-4452-AC6D-B2CC0FA876FF}" presName="sibTrans" presStyleLbl="sibTrans2D1" presStyleIdx="1" presStyleCnt="2"/>
      <dgm:spPr/>
    </dgm:pt>
    <dgm:pt modelId="{F3529196-589F-4240-AD7E-BCFC0CEBBB99}" type="pres">
      <dgm:prSet presAssocID="{F91DD602-A2FF-4452-AC6D-B2CC0FA876FF}" presName="connectorText" presStyleLbl="sibTrans2D1" presStyleIdx="1" presStyleCnt="2"/>
      <dgm:spPr/>
    </dgm:pt>
    <dgm:pt modelId="{3F4088D3-FFE3-4F07-96DB-42687E895511}" type="pres">
      <dgm:prSet presAssocID="{BEB8FCB5-B6DD-4989-AC5A-BF058BC11158}" presName="node" presStyleLbl="node1" presStyleIdx="2" presStyleCnt="3">
        <dgm:presLayoutVars>
          <dgm:bulletEnabled val="1"/>
        </dgm:presLayoutVars>
      </dgm:prSet>
      <dgm:spPr>
        <a:prstGeom prst="flowChartConnector">
          <a:avLst/>
        </a:prstGeom>
      </dgm:spPr>
    </dgm:pt>
  </dgm:ptLst>
  <dgm:cxnLst>
    <dgm:cxn modelId="{1BEE450D-496F-4780-958C-50C4FA3719C1}" type="presOf" srcId="{BEB8FCB5-B6DD-4989-AC5A-BF058BC11158}" destId="{3F4088D3-FFE3-4F07-96DB-42687E895511}" srcOrd="0" destOrd="0" presId="urn:microsoft.com/office/officeart/2005/8/layout/process1"/>
    <dgm:cxn modelId="{ABBA5E14-1E80-4564-A6AC-A7B5FDA9223A}" type="presOf" srcId="{F8F0EE49-0CE8-4549-8128-4D479E64D175}" destId="{4BFBD8A6-C2EB-44BE-AF8C-63759778DC13}" srcOrd="0" destOrd="0" presId="urn:microsoft.com/office/officeart/2005/8/layout/process1"/>
    <dgm:cxn modelId="{353D9B30-0E09-4D07-BEA9-19550DC115AF}" type="presOf" srcId="{8B7C91A0-D588-496A-B840-8174D29B4AD6}" destId="{0E1B4C72-B00F-4CAA-A191-D5DF2631318C}" srcOrd="1" destOrd="0" presId="urn:microsoft.com/office/officeart/2005/8/layout/process1"/>
    <dgm:cxn modelId="{8E0B9B48-6D1A-429D-855B-D1C6AD45F537}" type="presOf" srcId="{CAE45504-309D-4E3D-A6E2-3DC09D51F8F7}" destId="{B635A2F7-FD83-4255-BA7B-C8709DA728E0}" srcOrd="0" destOrd="0" presId="urn:microsoft.com/office/officeart/2005/8/layout/process1"/>
    <dgm:cxn modelId="{16EC9D69-0411-4A25-A825-E18710A9F42F}" type="presOf" srcId="{8B7C91A0-D588-496A-B840-8174D29B4AD6}" destId="{0FB9ED75-2A5A-4B39-BE3F-1462D618CC0D}" srcOrd="0" destOrd="0" presId="urn:microsoft.com/office/officeart/2005/8/layout/process1"/>
    <dgm:cxn modelId="{D895CF6A-5A7A-4326-8E66-D5AE7627B92B}" type="presOf" srcId="{F91DD602-A2FF-4452-AC6D-B2CC0FA876FF}" destId="{F3529196-589F-4240-AD7E-BCFC0CEBBB99}" srcOrd="1" destOrd="0" presId="urn:microsoft.com/office/officeart/2005/8/layout/process1"/>
    <dgm:cxn modelId="{8D02D86F-83FA-4071-AD4F-C52FFA0FF90D}" type="presOf" srcId="{2120E95D-DDBD-430D-BD94-07E8FAFCF0CA}" destId="{410DAB55-5FFD-417B-8FD5-435B76D06425}" srcOrd="0" destOrd="0" presId="urn:microsoft.com/office/officeart/2005/8/layout/process1"/>
    <dgm:cxn modelId="{2CD0E385-5107-4311-BB02-C5DE9E86CC71}" srcId="{CAE45504-309D-4E3D-A6E2-3DC09D51F8F7}" destId="{BEB8FCB5-B6DD-4989-AC5A-BF058BC11158}" srcOrd="2" destOrd="0" parTransId="{6C9699FF-A3DC-4A90-B543-51479A0ABA77}" sibTransId="{8F1734B9-89AB-40B5-B348-D8E5876AACD0}"/>
    <dgm:cxn modelId="{6DF24BB1-A9B3-4D13-AA2B-D29541149293}" srcId="{CAE45504-309D-4E3D-A6E2-3DC09D51F8F7}" destId="{2120E95D-DDBD-430D-BD94-07E8FAFCF0CA}" srcOrd="0" destOrd="0" parTransId="{115F1818-1CC6-426F-A1F9-62C70E37BB87}" sibTransId="{8B7C91A0-D588-496A-B840-8174D29B4AD6}"/>
    <dgm:cxn modelId="{1BA3B5E9-B833-4DF5-AB23-21DA319D68A5}" srcId="{CAE45504-309D-4E3D-A6E2-3DC09D51F8F7}" destId="{F8F0EE49-0CE8-4549-8128-4D479E64D175}" srcOrd="1" destOrd="0" parTransId="{A0AC97FA-6CF6-4A15-A40B-A018612B9237}" sibTransId="{F91DD602-A2FF-4452-AC6D-B2CC0FA876FF}"/>
    <dgm:cxn modelId="{1A8784F3-E8A1-4CEC-A558-8CFA4AFAEEE1}" type="presOf" srcId="{F91DD602-A2FF-4452-AC6D-B2CC0FA876FF}" destId="{70B91F71-2ECB-4F82-8CC2-7F1A02328421}" srcOrd="0" destOrd="0" presId="urn:microsoft.com/office/officeart/2005/8/layout/process1"/>
    <dgm:cxn modelId="{47CADE94-4B04-48D3-BF39-761120C09434}" type="presParOf" srcId="{B635A2F7-FD83-4255-BA7B-C8709DA728E0}" destId="{410DAB55-5FFD-417B-8FD5-435B76D06425}" srcOrd="0" destOrd="0" presId="urn:microsoft.com/office/officeart/2005/8/layout/process1"/>
    <dgm:cxn modelId="{46498EAB-781D-44B8-8A8B-2963E44F141C}" type="presParOf" srcId="{B635A2F7-FD83-4255-BA7B-C8709DA728E0}" destId="{0FB9ED75-2A5A-4B39-BE3F-1462D618CC0D}" srcOrd="1" destOrd="0" presId="urn:microsoft.com/office/officeart/2005/8/layout/process1"/>
    <dgm:cxn modelId="{F0302E79-5461-41A9-A750-26D29DFB177E}" type="presParOf" srcId="{0FB9ED75-2A5A-4B39-BE3F-1462D618CC0D}" destId="{0E1B4C72-B00F-4CAA-A191-D5DF2631318C}" srcOrd="0" destOrd="0" presId="urn:microsoft.com/office/officeart/2005/8/layout/process1"/>
    <dgm:cxn modelId="{0B2A0C31-E8AE-49C5-B555-E8542BFEC2B3}" type="presParOf" srcId="{B635A2F7-FD83-4255-BA7B-C8709DA728E0}" destId="{4BFBD8A6-C2EB-44BE-AF8C-63759778DC13}" srcOrd="2" destOrd="0" presId="urn:microsoft.com/office/officeart/2005/8/layout/process1"/>
    <dgm:cxn modelId="{9BDEDAC4-FD64-43ED-AF0D-74D61AB66ACC}" type="presParOf" srcId="{B635A2F7-FD83-4255-BA7B-C8709DA728E0}" destId="{70B91F71-2ECB-4F82-8CC2-7F1A02328421}" srcOrd="3" destOrd="0" presId="urn:microsoft.com/office/officeart/2005/8/layout/process1"/>
    <dgm:cxn modelId="{84CFFB4B-FA2A-4892-B34F-B71DA4D1154B}" type="presParOf" srcId="{70B91F71-2ECB-4F82-8CC2-7F1A02328421}" destId="{F3529196-589F-4240-AD7E-BCFC0CEBBB99}" srcOrd="0" destOrd="0" presId="urn:microsoft.com/office/officeart/2005/8/layout/process1"/>
    <dgm:cxn modelId="{96BBA714-3CB6-4A09-8D88-C0C0E0BE4A0E}" type="presParOf" srcId="{B635A2F7-FD83-4255-BA7B-C8709DA728E0}" destId="{3F4088D3-FFE3-4F07-96DB-42687E89551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DAB55-5FFD-417B-8FD5-435B76D06425}">
      <dsp:nvSpPr>
        <dsp:cNvPr id="0" name=""/>
        <dsp:cNvSpPr/>
      </dsp:nvSpPr>
      <dsp:spPr>
        <a:xfrm>
          <a:off x="6022" y="421058"/>
          <a:ext cx="1799981" cy="1079988"/>
        </a:xfrm>
        <a:prstGeom prst="flowChartConnector">
          <a:avLst/>
        </a:prstGeom>
        <a:solidFill>
          <a:srgbClr val="1D4A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1967</a:t>
          </a:r>
        </a:p>
      </dsp:txBody>
      <dsp:txXfrm>
        <a:off x="269623" y="579219"/>
        <a:ext cx="1272779" cy="763666"/>
      </dsp:txXfrm>
    </dsp:sp>
    <dsp:sp modelId="{0FB9ED75-2A5A-4B39-BE3F-1462D618CC0D}">
      <dsp:nvSpPr>
        <dsp:cNvPr id="0" name=""/>
        <dsp:cNvSpPr/>
      </dsp:nvSpPr>
      <dsp:spPr>
        <a:xfrm>
          <a:off x="1986001" y="737855"/>
          <a:ext cx="381596" cy="446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900" kern="1200"/>
        </a:p>
      </dsp:txBody>
      <dsp:txXfrm>
        <a:off x="1986001" y="827134"/>
        <a:ext cx="267117" cy="267837"/>
      </dsp:txXfrm>
    </dsp:sp>
    <dsp:sp modelId="{4BFBD8A6-C2EB-44BE-AF8C-63759778DC13}">
      <dsp:nvSpPr>
        <dsp:cNvPr id="0" name=""/>
        <dsp:cNvSpPr/>
      </dsp:nvSpPr>
      <dsp:spPr>
        <a:xfrm>
          <a:off x="2525996" y="421058"/>
          <a:ext cx="1799981" cy="1079988"/>
        </a:xfrm>
        <a:prstGeom prst="flowChartConnector">
          <a:avLst/>
        </a:prstGeom>
        <a:solidFill>
          <a:srgbClr val="1D4A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1997</a:t>
          </a:r>
        </a:p>
      </dsp:txBody>
      <dsp:txXfrm>
        <a:off x="2789597" y="579219"/>
        <a:ext cx="1272779" cy="763666"/>
      </dsp:txXfrm>
    </dsp:sp>
    <dsp:sp modelId="{70B91F71-2ECB-4F82-8CC2-7F1A02328421}">
      <dsp:nvSpPr>
        <dsp:cNvPr id="0" name=""/>
        <dsp:cNvSpPr/>
      </dsp:nvSpPr>
      <dsp:spPr>
        <a:xfrm>
          <a:off x="4505975" y="737855"/>
          <a:ext cx="381596" cy="446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900" kern="1200"/>
        </a:p>
      </dsp:txBody>
      <dsp:txXfrm>
        <a:off x="4505975" y="827134"/>
        <a:ext cx="267117" cy="267837"/>
      </dsp:txXfrm>
    </dsp:sp>
    <dsp:sp modelId="{3F4088D3-FFE3-4F07-96DB-42687E895511}">
      <dsp:nvSpPr>
        <dsp:cNvPr id="0" name=""/>
        <dsp:cNvSpPr/>
      </dsp:nvSpPr>
      <dsp:spPr>
        <a:xfrm>
          <a:off x="5045970" y="421058"/>
          <a:ext cx="1799981" cy="1079988"/>
        </a:xfrm>
        <a:prstGeom prst="flowChartConnector">
          <a:avLst/>
        </a:prstGeom>
        <a:solidFill>
          <a:srgbClr val="1D4A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 dirty="0"/>
            <a:t>2017</a:t>
          </a:r>
        </a:p>
      </dsp:txBody>
      <dsp:txXfrm>
        <a:off x="5309571" y="579219"/>
        <a:ext cx="1272779" cy="763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0.65238</cdr:x>
      <cdr:y>0.77064</cdr:y>
    </cdr:from>
    <cdr:to>
      <cdr:x>0.68615</cdr:x>
      <cdr:y>0.94492</cdr:y>
    </cdr:to>
    <cdr:pic>
      <cdr:nvPicPr>
        <cdr:cNvPr id="2" name="Grafik 15" descr="Pil ned kontur">
          <a:extLst xmlns:a="http://schemas.openxmlformats.org/drawingml/2006/main">
            <a:ext uri="{FF2B5EF4-FFF2-40B4-BE49-F238E27FC236}">
              <a16:creationId xmlns:a16="http://schemas.microsoft.com/office/drawing/2014/main" id="{D42340D5-9BAA-AEBD-A0B5-ECB4174D43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52534" y="4032436"/>
          <a:ext cx="359893" cy="91191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EF7D9-0EA9-490F-9D8D-0790B85E9097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02DF2-9F57-4EB7-BAB5-42DBB48470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825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GL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E5376-33DD-4652-8C0C-523F16752020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028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2DF2-9F57-4EB7-BAB5-42DBB484706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73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2DF2-9F57-4EB7-BAB5-42DBB484706F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858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36F5E-EAD0-13AC-6C7C-65BBC43A4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D8F6424-7409-844A-5155-4F1C8EA9F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5230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BAE56-E7E9-0387-3F09-6632D1E6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A69D61C-0C15-30BC-7B77-FBFD8A189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0093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2A11732-0295-C174-27CF-5EBE5B37E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4C2CE83-08A0-A3A2-A1AA-10C43A5DB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5354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72EE5-4704-EB97-16E1-73611DF0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C5F3D7-C11F-6A36-4842-F012CC2B7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89997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03A21-13F5-1537-A1B5-28DE1FE2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D4A93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0ED1F5-C743-AB14-C429-55A04BF2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D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0912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5ABD6-1ACE-DCA2-46D2-91A3C6CD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EF7492-8208-D34D-3A8E-C34A1FEC3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D7E22D5-10F5-1879-211B-032C000D7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0718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E2891-E029-9279-22CE-0F965FD8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72B6B9-DB4C-8E77-B8AF-E6AF31C45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3B07FD5-5B60-3D92-90B9-4293EB2E0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644D4A2-E735-EB3D-9377-1423EA045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94C3648-3057-7CDE-2DD0-451AB9A5D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90000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28BA4-BBB2-5B6B-CA3E-F2F0FE95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00267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20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855C5-F763-819C-87A6-4BD102C8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184" y="56526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D2332C-6251-7F5F-B37B-A6EC9C6C4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1" y="565266"/>
            <a:ext cx="5599806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3619625-3059-6F15-EC53-B61124771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3184" y="216546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2794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CDCCA-0EC0-2F61-4EA0-2A1F7D44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10531A2-9A07-1A71-D0E2-7B8D34A9F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7A502B2-9125-679A-D1A9-177589900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49173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D4A93"/>
            </a:gs>
            <a:gs pos="87000">
              <a:srgbClr val="8EA5C9"/>
            </a:gs>
            <a:gs pos="55000">
              <a:schemeClr val="tx1">
                <a:lumMod val="100000"/>
              </a:schemeClr>
            </a:gs>
          </a:gsLst>
          <a:lin ang="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Grafik, clipart, design&#10;&#10;Automatisk genereret beskrivelse">
            <a:extLst>
              <a:ext uri="{FF2B5EF4-FFF2-40B4-BE49-F238E27FC236}">
                <a16:creationId xmlns:a16="http://schemas.microsoft.com/office/drawing/2014/main" id="{5C29ED47-0B65-FFA4-C158-14DB52D6F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261" r="59801" b="-1"/>
          <a:stretch/>
        </p:blipFill>
        <p:spPr>
          <a:xfrm>
            <a:off x="8835656" y="-12702"/>
            <a:ext cx="3355401" cy="687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FD91FED-5519-977F-C889-97812143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65125"/>
            <a:ext cx="10601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4F107E-46BD-F2EC-2FCB-A18720433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475" y="1825625"/>
            <a:ext cx="106013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indhold 3">
            <a:extLst>
              <a:ext uri="{FF2B5EF4-FFF2-40B4-BE49-F238E27FC236}">
                <a16:creationId xmlns:a16="http://schemas.microsoft.com/office/drawing/2014/main" id="{AFA13582-7841-B00F-1C50-51CAE31BE29F}"/>
              </a:ext>
            </a:extLst>
          </p:cNvPr>
          <p:cNvSpPr txBox="1">
            <a:spLocks/>
          </p:cNvSpPr>
          <p:nvPr userDrawn="1"/>
        </p:nvSpPr>
        <p:spPr>
          <a:xfrm>
            <a:off x="943" y="-850106"/>
            <a:ext cx="6028381" cy="7708106"/>
          </a:xfrm>
          <a:custGeom>
            <a:avLst/>
            <a:gdLst>
              <a:gd name="connsiteX0" fmla="*/ 0 w 6028381"/>
              <a:gd name="connsiteY0" fmla="*/ 0 h 6851650"/>
              <a:gd name="connsiteX1" fmla="*/ 6028381 w 6028381"/>
              <a:gd name="connsiteY1" fmla="*/ 0 h 6851650"/>
              <a:gd name="connsiteX2" fmla="*/ 6028381 w 6028381"/>
              <a:gd name="connsiteY2" fmla="*/ 6851650 h 6851650"/>
              <a:gd name="connsiteX3" fmla="*/ 0 w 6028381"/>
              <a:gd name="connsiteY3" fmla="*/ 6851650 h 6851650"/>
              <a:gd name="connsiteX4" fmla="*/ 0 w 6028381"/>
              <a:gd name="connsiteY4" fmla="*/ 0 h 6851650"/>
              <a:gd name="connsiteX0" fmla="*/ 0 w 6028381"/>
              <a:gd name="connsiteY0" fmla="*/ 856456 h 7708106"/>
              <a:gd name="connsiteX1" fmla="*/ 6028381 w 6028381"/>
              <a:gd name="connsiteY1" fmla="*/ 856456 h 7708106"/>
              <a:gd name="connsiteX2" fmla="*/ 6028381 w 6028381"/>
              <a:gd name="connsiteY2" fmla="*/ 7708106 h 7708106"/>
              <a:gd name="connsiteX3" fmla="*/ 0 w 6028381"/>
              <a:gd name="connsiteY3" fmla="*/ 7708106 h 7708106"/>
              <a:gd name="connsiteX4" fmla="*/ 0 w 6028381"/>
              <a:gd name="connsiteY4" fmla="*/ 856456 h 770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8381" h="7708106">
                <a:moveTo>
                  <a:pt x="0" y="856456"/>
                </a:moveTo>
                <a:cubicBezTo>
                  <a:pt x="1004730" y="-285486"/>
                  <a:pt x="5023651" y="-285486"/>
                  <a:pt x="6028381" y="856456"/>
                </a:cubicBezTo>
                <a:lnTo>
                  <a:pt x="6028381" y="7708106"/>
                </a:lnTo>
                <a:lnTo>
                  <a:pt x="0" y="7708106"/>
                </a:lnTo>
                <a:lnTo>
                  <a:pt x="0" y="856456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93A38C5B-8BB7-D2E4-A841-553BA6547320}"/>
              </a:ext>
            </a:extLst>
          </p:cNvPr>
          <p:cNvSpPr txBox="1">
            <a:spLocks/>
          </p:cNvSpPr>
          <p:nvPr userDrawn="1"/>
        </p:nvSpPr>
        <p:spPr>
          <a:xfrm>
            <a:off x="0" y="-12701"/>
            <a:ext cx="5031002" cy="6870700"/>
          </a:xfrm>
          <a:custGeom>
            <a:avLst/>
            <a:gdLst>
              <a:gd name="connsiteX0" fmla="*/ 0 w 6028381"/>
              <a:gd name="connsiteY0" fmla="*/ 0 h 6861175"/>
              <a:gd name="connsiteX1" fmla="*/ 6028381 w 6028381"/>
              <a:gd name="connsiteY1" fmla="*/ 0 h 6861175"/>
              <a:gd name="connsiteX2" fmla="*/ 6028381 w 6028381"/>
              <a:gd name="connsiteY2" fmla="*/ 6861175 h 6861175"/>
              <a:gd name="connsiteX3" fmla="*/ 0 w 6028381"/>
              <a:gd name="connsiteY3" fmla="*/ 6861175 h 6861175"/>
              <a:gd name="connsiteX4" fmla="*/ 0 w 6028381"/>
              <a:gd name="connsiteY4" fmla="*/ 0 h 6861175"/>
              <a:gd name="connsiteX0" fmla="*/ 0 w 6028381"/>
              <a:gd name="connsiteY0" fmla="*/ 9525 h 6870700"/>
              <a:gd name="connsiteX1" fmla="*/ 4866331 w 6028381"/>
              <a:gd name="connsiteY1" fmla="*/ 0 h 6870700"/>
              <a:gd name="connsiteX2" fmla="*/ 6028381 w 6028381"/>
              <a:gd name="connsiteY2" fmla="*/ 6870700 h 6870700"/>
              <a:gd name="connsiteX3" fmla="*/ 0 w 6028381"/>
              <a:gd name="connsiteY3" fmla="*/ 6870700 h 6870700"/>
              <a:gd name="connsiteX4" fmla="*/ 0 w 6028381"/>
              <a:gd name="connsiteY4" fmla="*/ 9525 h 6870700"/>
              <a:gd name="connsiteX0" fmla="*/ 0 w 4866331"/>
              <a:gd name="connsiteY0" fmla="*/ 9525 h 6870700"/>
              <a:gd name="connsiteX1" fmla="*/ 4866331 w 4866331"/>
              <a:gd name="connsiteY1" fmla="*/ 0 h 6870700"/>
              <a:gd name="connsiteX2" fmla="*/ 2294581 w 4866331"/>
              <a:gd name="connsiteY2" fmla="*/ 6842125 h 6870700"/>
              <a:gd name="connsiteX3" fmla="*/ 0 w 4866331"/>
              <a:gd name="connsiteY3" fmla="*/ 6870700 h 6870700"/>
              <a:gd name="connsiteX4" fmla="*/ 0 w 4866331"/>
              <a:gd name="connsiteY4" fmla="*/ 9525 h 6870700"/>
              <a:gd name="connsiteX0" fmla="*/ 4866331 w 4957771"/>
              <a:gd name="connsiteY0" fmla="*/ 0 h 6870700"/>
              <a:gd name="connsiteX1" fmla="*/ 2294581 w 4957771"/>
              <a:gd name="connsiteY1" fmla="*/ 6842125 h 6870700"/>
              <a:gd name="connsiteX2" fmla="*/ 0 w 4957771"/>
              <a:gd name="connsiteY2" fmla="*/ 6870700 h 6870700"/>
              <a:gd name="connsiteX3" fmla="*/ 0 w 4957771"/>
              <a:gd name="connsiteY3" fmla="*/ 9525 h 6870700"/>
              <a:gd name="connsiteX4" fmla="*/ 4957771 w 4957771"/>
              <a:gd name="connsiteY4" fmla="*/ 91440 h 6870700"/>
              <a:gd name="connsiteX0" fmla="*/ 4866331 w 4957771"/>
              <a:gd name="connsiteY0" fmla="*/ 0 h 6870700"/>
              <a:gd name="connsiteX1" fmla="*/ 4829176 w 4957771"/>
              <a:gd name="connsiteY1" fmla="*/ 1736726 h 6870700"/>
              <a:gd name="connsiteX2" fmla="*/ 2294581 w 4957771"/>
              <a:gd name="connsiteY2" fmla="*/ 6842125 h 6870700"/>
              <a:gd name="connsiteX3" fmla="*/ 0 w 4957771"/>
              <a:gd name="connsiteY3" fmla="*/ 6870700 h 6870700"/>
              <a:gd name="connsiteX4" fmla="*/ 0 w 4957771"/>
              <a:gd name="connsiteY4" fmla="*/ 9525 h 6870700"/>
              <a:gd name="connsiteX5" fmla="*/ 4957771 w 4957771"/>
              <a:gd name="connsiteY5" fmla="*/ 91440 h 6870700"/>
              <a:gd name="connsiteX0" fmla="*/ 4837756 w 4957771"/>
              <a:gd name="connsiteY0" fmla="*/ 0 h 6870700"/>
              <a:gd name="connsiteX1" fmla="*/ 4829176 w 4957771"/>
              <a:gd name="connsiteY1" fmla="*/ 1736726 h 6870700"/>
              <a:gd name="connsiteX2" fmla="*/ 2294581 w 4957771"/>
              <a:gd name="connsiteY2" fmla="*/ 6842125 h 6870700"/>
              <a:gd name="connsiteX3" fmla="*/ 0 w 4957771"/>
              <a:gd name="connsiteY3" fmla="*/ 6870700 h 6870700"/>
              <a:gd name="connsiteX4" fmla="*/ 0 w 4957771"/>
              <a:gd name="connsiteY4" fmla="*/ 9525 h 6870700"/>
              <a:gd name="connsiteX5" fmla="*/ 4957771 w 4957771"/>
              <a:gd name="connsiteY5" fmla="*/ 91440 h 6870700"/>
              <a:gd name="connsiteX0" fmla="*/ 4837756 w 4999472"/>
              <a:gd name="connsiteY0" fmla="*/ 0 h 6870700"/>
              <a:gd name="connsiteX1" fmla="*/ 4829176 w 4999472"/>
              <a:gd name="connsiteY1" fmla="*/ 1736726 h 6870700"/>
              <a:gd name="connsiteX2" fmla="*/ 2294581 w 4999472"/>
              <a:gd name="connsiteY2" fmla="*/ 6842125 h 6870700"/>
              <a:gd name="connsiteX3" fmla="*/ 0 w 4999472"/>
              <a:gd name="connsiteY3" fmla="*/ 6870700 h 6870700"/>
              <a:gd name="connsiteX4" fmla="*/ 0 w 4999472"/>
              <a:gd name="connsiteY4" fmla="*/ 9525 h 6870700"/>
              <a:gd name="connsiteX5" fmla="*/ 4957771 w 4999472"/>
              <a:gd name="connsiteY5" fmla="*/ 91440 h 6870700"/>
              <a:gd name="connsiteX0" fmla="*/ 4780606 w 4977568"/>
              <a:gd name="connsiteY0" fmla="*/ 0 h 6870700"/>
              <a:gd name="connsiteX1" fmla="*/ 4829176 w 4977568"/>
              <a:gd name="connsiteY1" fmla="*/ 1736726 h 6870700"/>
              <a:gd name="connsiteX2" fmla="*/ 2294581 w 4977568"/>
              <a:gd name="connsiteY2" fmla="*/ 6842125 h 6870700"/>
              <a:gd name="connsiteX3" fmla="*/ 0 w 4977568"/>
              <a:gd name="connsiteY3" fmla="*/ 6870700 h 6870700"/>
              <a:gd name="connsiteX4" fmla="*/ 0 w 4977568"/>
              <a:gd name="connsiteY4" fmla="*/ 9525 h 6870700"/>
              <a:gd name="connsiteX5" fmla="*/ 4957771 w 4977568"/>
              <a:gd name="connsiteY5" fmla="*/ 91440 h 6870700"/>
              <a:gd name="connsiteX0" fmla="*/ 4780606 w 4977568"/>
              <a:gd name="connsiteY0" fmla="*/ 0 h 6870700"/>
              <a:gd name="connsiteX1" fmla="*/ 4829176 w 4977568"/>
              <a:gd name="connsiteY1" fmla="*/ 1736726 h 6870700"/>
              <a:gd name="connsiteX2" fmla="*/ 4305300 w 4977568"/>
              <a:gd name="connsiteY2" fmla="*/ 2927351 h 6870700"/>
              <a:gd name="connsiteX3" fmla="*/ 2294581 w 4977568"/>
              <a:gd name="connsiteY3" fmla="*/ 6842125 h 6870700"/>
              <a:gd name="connsiteX4" fmla="*/ 0 w 4977568"/>
              <a:gd name="connsiteY4" fmla="*/ 6870700 h 6870700"/>
              <a:gd name="connsiteX5" fmla="*/ 0 w 4977568"/>
              <a:gd name="connsiteY5" fmla="*/ 9525 h 6870700"/>
              <a:gd name="connsiteX6" fmla="*/ 4957771 w 4977568"/>
              <a:gd name="connsiteY6" fmla="*/ 91440 h 6870700"/>
              <a:gd name="connsiteX0" fmla="*/ 4780606 w 5031002"/>
              <a:gd name="connsiteY0" fmla="*/ 0 h 6870700"/>
              <a:gd name="connsiteX1" fmla="*/ 4905376 w 5031002"/>
              <a:gd name="connsiteY1" fmla="*/ 1812926 h 6870700"/>
              <a:gd name="connsiteX2" fmla="*/ 4305300 w 5031002"/>
              <a:gd name="connsiteY2" fmla="*/ 2927351 h 6870700"/>
              <a:gd name="connsiteX3" fmla="*/ 2294581 w 5031002"/>
              <a:gd name="connsiteY3" fmla="*/ 6842125 h 6870700"/>
              <a:gd name="connsiteX4" fmla="*/ 0 w 5031002"/>
              <a:gd name="connsiteY4" fmla="*/ 6870700 h 6870700"/>
              <a:gd name="connsiteX5" fmla="*/ 0 w 5031002"/>
              <a:gd name="connsiteY5" fmla="*/ 9525 h 6870700"/>
              <a:gd name="connsiteX6" fmla="*/ 4957771 w 5031002"/>
              <a:gd name="connsiteY6" fmla="*/ 91440 h 6870700"/>
              <a:gd name="connsiteX0" fmla="*/ 4780606 w 5031002"/>
              <a:gd name="connsiteY0" fmla="*/ 0 h 6870700"/>
              <a:gd name="connsiteX1" fmla="*/ 4905376 w 5031002"/>
              <a:gd name="connsiteY1" fmla="*/ 1812926 h 6870700"/>
              <a:gd name="connsiteX2" fmla="*/ 3048000 w 5031002"/>
              <a:gd name="connsiteY2" fmla="*/ 4832351 h 6870700"/>
              <a:gd name="connsiteX3" fmla="*/ 2294581 w 5031002"/>
              <a:gd name="connsiteY3" fmla="*/ 6842125 h 6870700"/>
              <a:gd name="connsiteX4" fmla="*/ 0 w 5031002"/>
              <a:gd name="connsiteY4" fmla="*/ 6870700 h 6870700"/>
              <a:gd name="connsiteX5" fmla="*/ 0 w 5031002"/>
              <a:gd name="connsiteY5" fmla="*/ 9525 h 6870700"/>
              <a:gd name="connsiteX6" fmla="*/ 4957771 w 5031002"/>
              <a:gd name="connsiteY6" fmla="*/ 91440 h 6870700"/>
              <a:gd name="connsiteX0" fmla="*/ 4780606 w 5031002"/>
              <a:gd name="connsiteY0" fmla="*/ 0 h 6870700"/>
              <a:gd name="connsiteX1" fmla="*/ 4905376 w 5031002"/>
              <a:gd name="connsiteY1" fmla="*/ 1812926 h 6870700"/>
              <a:gd name="connsiteX2" fmla="*/ 4038600 w 5031002"/>
              <a:gd name="connsiteY2" fmla="*/ 3451226 h 6870700"/>
              <a:gd name="connsiteX3" fmla="*/ 3048000 w 5031002"/>
              <a:gd name="connsiteY3" fmla="*/ 4832351 h 6870700"/>
              <a:gd name="connsiteX4" fmla="*/ 2294581 w 5031002"/>
              <a:gd name="connsiteY4" fmla="*/ 6842125 h 6870700"/>
              <a:gd name="connsiteX5" fmla="*/ 0 w 5031002"/>
              <a:gd name="connsiteY5" fmla="*/ 6870700 h 6870700"/>
              <a:gd name="connsiteX6" fmla="*/ 0 w 5031002"/>
              <a:gd name="connsiteY6" fmla="*/ 9525 h 6870700"/>
              <a:gd name="connsiteX7" fmla="*/ 4957771 w 5031002"/>
              <a:gd name="connsiteY7" fmla="*/ 91440 h 6870700"/>
              <a:gd name="connsiteX0" fmla="*/ 4780606 w 5031002"/>
              <a:gd name="connsiteY0" fmla="*/ 0 h 6870700"/>
              <a:gd name="connsiteX1" fmla="*/ 4905376 w 5031002"/>
              <a:gd name="connsiteY1" fmla="*/ 1812926 h 6870700"/>
              <a:gd name="connsiteX2" fmla="*/ 4038600 w 5031002"/>
              <a:gd name="connsiteY2" fmla="*/ 3451226 h 6870700"/>
              <a:gd name="connsiteX3" fmla="*/ 3048000 w 5031002"/>
              <a:gd name="connsiteY3" fmla="*/ 4832351 h 6870700"/>
              <a:gd name="connsiteX4" fmla="*/ 2475556 w 5031002"/>
              <a:gd name="connsiteY4" fmla="*/ 6851650 h 6870700"/>
              <a:gd name="connsiteX5" fmla="*/ 0 w 5031002"/>
              <a:gd name="connsiteY5" fmla="*/ 6870700 h 6870700"/>
              <a:gd name="connsiteX6" fmla="*/ 0 w 5031002"/>
              <a:gd name="connsiteY6" fmla="*/ 9525 h 6870700"/>
              <a:gd name="connsiteX7" fmla="*/ 4957771 w 5031002"/>
              <a:gd name="connsiteY7" fmla="*/ 91440 h 6870700"/>
              <a:gd name="connsiteX0" fmla="*/ 4780606 w 5031002"/>
              <a:gd name="connsiteY0" fmla="*/ 0 h 6870700"/>
              <a:gd name="connsiteX1" fmla="*/ 4905376 w 5031002"/>
              <a:gd name="connsiteY1" fmla="*/ 1812926 h 6870700"/>
              <a:gd name="connsiteX2" fmla="*/ 4038600 w 5031002"/>
              <a:gd name="connsiteY2" fmla="*/ 3451226 h 6870700"/>
              <a:gd name="connsiteX3" fmla="*/ 3048000 w 5031002"/>
              <a:gd name="connsiteY3" fmla="*/ 4832351 h 6870700"/>
              <a:gd name="connsiteX4" fmla="*/ 2475556 w 5031002"/>
              <a:gd name="connsiteY4" fmla="*/ 6851650 h 6870700"/>
              <a:gd name="connsiteX5" fmla="*/ 0 w 5031002"/>
              <a:gd name="connsiteY5" fmla="*/ 6870700 h 6870700"/>
              <a:gd name="connsiteX6" fmla="*/ 0 w 5031002"/>
              <a:gd name="connsiteY6" fmla="*/ 9525 h 6870700"/>
              <a:gd name="connsiteX7" fmla="*/ 4957771 w 5031002"/>
              <a:gd name="connsiteY7" fmla="*/ 91440 h 6870700"/>
              <a:gd name="connsiteX0" fmla="*/ 4780606 w 5031002"/>
              <a:gd name="connsiteY0" fmla="*/ 0 h 6870700"/>
              <a:gd name="connsiteX1" fmla="*/ 4905376 w 5031002"/>
              <a:gd name="connsiteY1" fmla="*/ 1812926 h 6870700"/>
              <a:gd name="connsiteX2" fmla="*/ 4038600 w 5031002"/>
              <a:gd name="connsiteY2" fmla="*/ 3451226 h 6870700"/>
              <a:gd name="connsiteX3" fmla="*/ 3048000 w 5031002"/>
              <a:gd name="connsiteY3" fmla="*/ 4832351 h 6870700"/>
              <a:gd name="connsiteX4" fmla="*/ 2475556 w 5031002"/>
              <a:gd name="connsiteY4" fmla="*/ 6851650 h 6870700"/>
              <a:gd name="connsiteX5" fmla="*/ 0 w 5031002"/>
              <a:gd name="connsiteY5" fmla="*/ 6870700 h 6870700"/>
              <a:gd name="connsiteX6" fmla="*/ 0 w 5031002"/>
              <a:gd name="connsiteY6" fmla="*/ 9525 h 6870700"/>
              <a:gd name="connsiteX7" fmla="*/ 4957771 w 5031002"/>
              <a:gd name="connsiteY7" fmla="*/ 9144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1002" h="6870700">
                <a:moveTo>
                  <a:pt x="4780606" y="0"/>
                </a:moveTo>
                <a:cubicBezTo>
                  <a:pt x="4946021" y="747184"/>
                  <a:pt x="5178111" y="1084792"/>
                  <a:pt x="4905376" y="1812926"/>
                </a:cubicBezTo>
                <a:cubicBezTo>
                  <a:pt x="4769008" y="2373843"/>
                  <a:pt x="4348163" y="2947989"/>
                  <a:pt x="4038600" y="3451226"/>
                </a:cubicBezTo>
                <a:cubicBezTo>
                  <a:pt x="3729037" y="3954463"/>
                  <a:pt x="3325970" y="4252914"/>
                  <a:pt x="3048000" y="4832351"/>
                </a:cubicBezTo>
                <a:cubicBezTo>
                  <a:pt x="2857185" y="5505451"/>
                  <a:pt x="2361571" y="6064250"/>
                  <a:pt x="2475556" y="6851650"/>
                </a:cubicBezTo>
                <a:lnTo>
                  <a:pt x="0" y="6870700"/>
                </a:lnTo>
                <a:lnTo>
                  <a:pt x="0" y="9525"/>
                </a:lnTo>
                <a:cubicBezTo>
                  <a:pt x="1622110" y="6350"/>
                  <a:pt x="4957771" y="91440"/>
                  <a:pt x="4957771" y="91440"/>
                </a:cubicBezTo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5" name="Billede 4" descr="Et billede, der indeholder Font/skrifttype, Grafik, grafisk design, skærmbillede&#10;&#10;Automatisk genereret beskrivelse">
            <a:extLst>
              <a:ext uri="{FF2B5EF4-FFF2-40B4-BE49-F238E27FC236}">
                <a16:creationId xmlns:a16="http://schemas.microsoft.com/office/drawing/2014/main" id="{7DB36AF3-EEEC-770D-5BE3-6A4F8D2568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1" y="6218528"/>
            <a:ext cx="1730723" cy="3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99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D4A93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D4A93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4A93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4A93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4A93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4A93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chart" Target="../charts/char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udendørs, bjerg, sky, bygning&#10;&#10;Automatisk genereret beskrivelse">
            <a:extLst>
              <a:ext uri="{FF2B5EF4-FFF2-40B4-BE49-F238E27FC236}">
                <a16:creationId xmlns:a16="http://schemas.microsoft.com/office/drawing/2014/main" id="{6E7CAD74-4843-30B6-5A9C-567E6426F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293394" y="279464"/>
            <a:ext cx="4575629" cy="6335486"/>
          </a:xfrm>
          <a:prstGeom prst="rect">
            <a:avLst/>
          </a:prstGeom>
          <a:ln w="19050">
            <a:solidFill>
              <a:srgbClr val="1D4A93"/>
            </a:solidFill>
          </a:ln>
          <a:effectLst>
            <a:outerShdw blurRad="50800" dist="50800" dir="2700000" algn="ctr" rotWithShape="0">
              <a:srgbClr val="1D4A93"/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B8F259-653E-77AE-59CC-F46015D8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8614" y="3114675"/>
            <a:ext cx="7324531" cy="1399592"/>
          </a:xfrm>
          <a:gradFill flip="none" rotWithShape="1">
            <a:gsLst>
              <a:gs pos="100000">
                <a:srgbClr val="1D4A93"/>
              </a:gs>
              <a:gs pos="1000">
                <a:srgbClr val="8EA5C9"/>
              </a:gs>
            </a:gsLst>
            <a:lin ang="10800000" scaled="1"/>
            <a:tileRect/>
          </a:gradFill>
          <a:effectLst>
            <a:outerShdw blurRad="50800" dist="50800" dir="2700000" algn="ctr" rotWithShape="0">
              <a:srgbClr val="1D4A93"/>
            </a:outerShdw>
            <a:softEdge rad="12700"/>
          </a:effectLst>
        </p:spPr>
        <p:txBody>
          <a:bodyPr>
            <a:normAutofit/>
          </a:bodyPr>
          <a:lstStyle/>
          <a:p>
            <a:r>
              <a:rPr lang="da-DK" dirty="0" err="1">
                <a:solidFill>
                  <a:schemeClr val="tx1"/>
                </a:solidFill>
              </a:rPr>
              <a:t>GrønlandsBANKEN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sz="3200" dirty="0">
                <a:solidFill>
                  <a:schemeClr val="tx1"/>
                </a:solidFill>
              </a:rPr>
              <a:t>Introduktion til aktien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AFE0B83-B4E3-7F5C-E9A1-D07E149D681C}"/>
              </a:ext>
            </a:extLst>
          </p:cNvPr>
          <p:cNvSpPr txBox="1"/>
          <p:nvPr/>
        </p:nvSpPr>
        <p:spPr>
          <a:xfrm>
            <a:off x="9745630" y="5583412"/>
            <a:ext cx="2304662" cy="984885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2000" dirty="0"/>
              <a:t>Martin Kviesgaard</a:t>
            </a:r>
          </a:p>
          <a:p>
            <a:r>
              <a:rPr lang="da-DK" sz="2000" dirty="0"/>
              <a:t>November 2023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960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indendørs, Kontorbygning, mur, Ansigt&#10;&#10;Automatisk genereret beskrivelse">
            <a:extLst>
              <a:ext uri="{FF2B5EF4-FFF2-40B4-BE49-F238E27FC236}">
                <a16:creationId xmlns:a16="http://schemas.microsoft.com/office/drawing/2014/main" id="{D1AE8B6B-A153-B5BF-948B-B164CF059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9" y="304217"/>
            <a:ext cx="3848574" cy="5770044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03B61D-68F8-61B1-F5FB-96DE38A4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06" y="783739"/>
            <a:ext cx="5078196" cy="1600200"/>
          </a:xfrm>
          <a:solidFill>
            <a:schemeClr val="tx1"/>
          </a:solidFill>
          <a:ln>
            <a:solidFill>
              <a:srgbClr val="1D4A93"/>
            </a:solidFill>
          </a:ln>
          <a:effectLst>
            <a:outerShdw blurRad="50800" dist="127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da-DK" dirty="0"/>
              <a:t>2023: </a:t>
            </a:r>
            <a:r>
              <a:rPr lang="da-DK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GrønlandsBANKEN</a:t>
            </a:r>
            <a:r>
              <a:rPr lang="da-DK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leverer bedste 3Q-resultat nogensinde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2AD7CE-D6E4-A55C-32D0-154994293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184" y="783738"/>
            <a:ext cx="4882117" cy="5946245"/>
          </a:xfrm>
          <a:gradFill>
            <a:gsLst>
              <a:gs pos="100000">
                <a:srgbClr val="1D4A93"/>
              </a:gs>
              <a:gs pos="97000">
                <a:srgbClr val="8EA5C9"/>
              </a:gs>
              <a:gs pos="86000">
                <a:schemeClr val="tx1">
                  <a:lumMod val="100000"/>
                </a:schemeClr>
              </a:gs>
            </a:gsLst>
            <a:lin ang="900000" scaled="0"/>
          </a:gradFill>
          <a:ln w="12700">
            <a:solidFill>
              <a:srgbClr val="1D4A93"/>
            </a:solidFill>
          </a:ln>
          <a:effectLst>
            <a:outerShdw blurRad="50800" dist="127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3500" dirty="0"/>
              <a:t>Q3 2023: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Stigning i udlån og garantier på samlet kr. 253 mio. til kr. 6,541 mia.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Indlån stiger til kr. 6,3 mia.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Basisindtjening pr. omk. krone på 1,99 de første 3 kvartaler af 2023 mod 1,78 i 2022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Nedskrivninger og hensættelser i perioden på 0,1 %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Kapitalprocent på 24,6 og solvensbehov på 11,5 %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Forecast for 2023 kr. 200-230 mio.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Ordinært Finanstilsyn maj 2023</a:t>
            </a:r>
          </a:p>
        </p:txBody>
      </p:sp>
    </p:spTree>
    <p:extLst>
      <p:ext uri="{BB962C8B-B14F-4D97-AF65-F5344CB8AC3E}">
        <p14:creationId xmlns:p14="http://schemas.microsoft.com/office/powerpoint/2010/main" val="50803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CB3FD-6ED1-1549-D347-DB9C3BD4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65125"/>
            <a:ext cx="10601325" cy="1090451"/>
          </a:xfrm>
        </p:spPr>
        <p:txBody>
          <a:bodyPr/>
          <a:lstStyle/>
          <a:p>
            <a:r>
              <a:rPr lang="da-DK" dirty="0"/>
              <a:t>Udvalgte hovedtal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7C7F529B-2A76-F3C3-3AE5-7E741F7FBCAC}"/>
              </a:ext>
            </a:extLst>
          </p:cNvPr>
          <p:cNvGraphicFramePr>
            <a:graphicFrameLocks/>
          </p:cNvGraphicFramePr>
          <p:nvPr/>
        </p:nvGraphicFramePr>
        <p:xfrm>
          <a:off x="752474" y="1173074"/>
          <a:ext cx="10434928" cy="543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915">
                  <a:extLst>
                    <a:ext uri="{9D8B030D-6E8A-4147-A177-3AD203B41FA5}">
                      <a16:colId xmlns:a16="http://schemas.microsoft.com/office/drawing/2014/main" val="3459993362"/>
                    </a:ext>
                  </a:extLst>
                </a:gridCol>
                <a:gridCol w="1189948">
                  <a:extLst>
                    <a:ext uri="{9D8B030D-6E8A-4147-A177-3AD203B41FA5}">
                      <a16:colId xmlns:a16="http://schemas.microsoft.com/office/drawing/2014/main" val="4120483843"/>
                    </a:ext>
                  </a:extLst>
                </a:gridCol>
                <a:gridCol w="1098413">
                  <a:extLst>
                    <a:ext uri="{9D8B030D-6E8A-4147-A177-3AD203B41FA5}">
                      <a16:colId xmlns:a16="http://schemas.microsoft.com/office/drawing/2014/main" val="3474299252"/>
                    </a:ext>
                  </a:extLst>
                </a:gridCol>
                <a:gridCol w="1098413">
                  <a:extLst>
                    <a:ext uri="{9D8B030D-6E8A-4147-A177-3AD203B41FA5}">
                      <a16:colId xmlns:a16="http://schemas.microsoft.com/office/drawing/2014/main" val="3184340680"/>
                    </a:ext>
                  </a:extLst>
                </a:gridCol>
                <a:gridCol w="1098413">
                  <a:extLst>
                    <a:ext uri="{9D8B030D-6E8A-4147-A177-3AD203B41FA5}">
                      <a16:colId xmlns:a16="http://schemas.microsoft.com/office/drawing/2014/main" val="3116119169"/>
                    </a:ext>
                  </a:extLst>
                </a:gridCol>
                <a:gridCol w="1098413">
                  <a:extLst>
                    <a:ext uri="{9D8B030D-6E8A-4147-A177-3AD203B41FA5}">
                      <a16:colId xmlns:a16="http://schemas.microsoft.com/office/drawing/2014/main" val="2242602277"/>
                    </a:ext>
                  </a:extLst>
                </a:gridCol>
                <a:gridCol w="1098413">
                  <a:extLst>
                    <a:ext uri="{9D8B030D-6E8A-4147-A177-3AD203B41FA5}">
                      <a16:colId xmlns:a16="http://schemas.microsoft.com/office/drawing/2014/main" val="2941351575"/>
                    </a:ext>
                  </a:extLst>
                </a:gridCol>
              </a:tblGrid>
              <a:tr h="339169"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Gill Sans MT" panose="020B0502020104020203" pitchFamily="34" charset="0"/>
                        </a:rPr>
                        <a:t>(DKK 1.000)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/>
                        <a:t>Første 3 kvartaler.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Første 3 kvartaler.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94791"/>
                  </a:ext>
                </a:extLst>
              </a:tr>
              <a:tr h="551379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2"/>
                          </a:solidFill>
                          <a:latin typeface="Gill Sans MT" panose="020B0502020104020203" pitchFamily="34" charset="0"/>
                        </a:rPr>
                        <a:t>Netto rente- og gebyrindtægter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315.032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255.178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351.485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338.933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326.513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323.507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23515"/>
                  </a:ext>
                </a:extLst>
              </a:tr>
              <a:tr h="551379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2"/>
                          </a:solidFill>
                          <a:latin typeface="Gill Sans MT" panose="020B0502020104020203" pitchFamily="34" charset="0"/>
                        </a:rPr>
                        <a:t>Kursreguleringer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19.809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-45.672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-39.356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11.219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9.585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69951"/>
                  </a:ext>
                </a:extLst>
              </a:tr>
              <a:tr h="551379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2"/>
                          </a:solidFill>
                          <a:latin typeface="Gill Sans MT" panose="020B0502020104020203" pitchFamily="34" charset="0"/>
                        </a:rPr>
                        <a:t>Andre driftsindtægter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4.456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4.563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6.588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6.185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5.369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5.722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831271"/>
                  </a:ext>
                </a:extLst>
              </a:tr>
              <a:tr h="551379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2"/>
                          </a:solidFill>
                          <a:latin typeface="Gill Sans MT" panose="020B0502020104020203" pitchFamily="34" charset="0"/>
                        </a:rPr>
                        <a:t>Omkostninger og afskrivninger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160.220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145.828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205.082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195.896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188.292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180.355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2"/>
                  </a:ext>
                </a:extLst>
              </a:tr>
              <a:tr h="551379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2"/>
                          </a:solidFill>
                          <a:latin typeface="Gill Sans MT" panose="020B0502020104020203" pitchFamily="34" charset="0"/>
                        </a:rPr>
                        <a:t>Nedskrivning på udlån mv.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8.253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3.040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4.523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1.537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12.828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7.959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28170"/>
                  </a:ext>
                </a:extLst>
              </a:tr>
              <a:tr h="551379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2"/>
                          </a:solidFill>
                          <a:latin typeface="Gill Sans MT" panose="020B0502020104020203" pitchFamily="34" charset="0"/>
                        </a:rPr>
                        <a:t>Resultat før skat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170.824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65.201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109.112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158.904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130.898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150.500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00852"/>
                  </a:ext>
                </a:extLst>
              </a:tr>
              <a:tr h="551379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2"/>
                          </a:solidFill>
                          <a:latin typeface="Gill Sans MT" panose="020B0502020104020203" pitchFamily="34" charset="0"/>
                        </a:rPr>
                        <a:t>Periodens 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137.118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65.948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98.751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132.832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96.227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129.918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189109"/>
                  </a:ext>
                </a:extLst>
              </a:tr>
              <a:tr h="747760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2"/>
                          </a:solidFill>
                          <a:latin typeface="Gill Sans MT" panose="020B0502020104020203" pitchFamily="34" charset="0"/>
                        </a:rPr>
                        <a:t>Resultat før kursreguleringer, nedskrivninger og skat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159.268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113.913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152.991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149.222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143.590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dirty="0">
                          <a:solidFill>
                            <a:schemeClr val="bg2"/>
                          </a:solidFill>
                        </a:rPr>
                        <a:t>148.874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699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34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DB56D-9590-3275-B0D6-76CE2660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/>
              <a:t>Historisk indtjening 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0AFDC74-E083-717F-9E64-C73F0F8FB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2037681"/>
            <a:ext cx="10601325" cy="3927226"/>
          </a:xfrm>
          <a:prstGeom prst="rect">
            <a:avLst/>
          </a:prstGeom>
          <a:ln w="12700">
            <a:solidFill>
              <a:srgbClr val="1D4A93"/>
            </a:solidFill>
          </a:ln>
        </p:spPr>
      </p:pic>
    </p:spTree>
    <p:extLst>
      <p:ext uri="{BB962C8B-B14F-4D97-AF65-F5344CB8AC3E}">
        <p14:creationId xmlns:p14="http://schemas.microsoft.com/office/powerpoint/2010/main" val="14860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D4A93"/>
            </a:gs>
            <a:gs pos="96000">
              <a:srgbClr val="8EA5C9"/>
            </a:gs>
            <a:gs pos="75000">
              <a:schemeClr val="tx1">
                <a:lumMod val="100000"/>
              </a:schemeClr>
            </a:gs>
          </a:gsLst>
          <a:lin ang="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B8FAD84-7509-4ED5-9185-ACE3C7F5DE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B8FAD84-7509-4ED5-9185-ACE3C7F5D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F27DB3-EA58-416B-90C5-1B04C1F016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29776"/>
              </p:ext>
            </p:extLst>
          </p:nvPr>
        </p:nvGraphicFramePr>
        <p:xfrm>
          <a:off x="1007435" y="644691"/>
          <a:ext cx="10657184" cy="523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5CD89B8D-699A-9104-E784-21F8B9A5B862}"/>
              </a:ext>
            </a:extLst>
          </p:cNvPr>
          <p:cNvSpPr txBox="1"/>
          <p:nvPr/>
        </p:nvSpPr>
        <p:spPr>
          <a:xfrm>
            <a:off x="1583499" y="1316766"/>
            <a:ext cx="230425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67" b="1" dirty="0">
                <a:solidFill>
                  <a:schemeClr val="bg1"/>
                </a:solidFill>
              </a:rPr>
              <a:t>Hjemmestyre/fiskerikrise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9D69376-A955-FF52-42E3-3899971E7551}"/>
              </a:ext>
            </a:extLst>
          </p:cNvPr>
          <p:cNvSpPr txBox="1"/>
          <p:nvPr/>
        </p:nvSpPr>
        <p:spPr>
          <a:xfrm>
            <a:off x="5092236" y="3588223"/>
            <a:ext cx="163218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67" b="1" dirty="0">
                <a:solidFill>
                  <a:schemeClr val="bg1"/>
                </a:solidFill>
              </a:rPr>
              <a:t>Krabbekrise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5237A8F-6032-C60D-F13A-3F0DBF9EB08C}"/>
              </a:ext>
            </a:extLst>
          </p:cNvPr>
          <p:cNvSpPr txBox="1"/>
          <p:nvPr/>
        </p:nvSpPr>
        <p:spPr>
          <a:xfrm>
            <a:off x="5903979" y="4581902"/>
            <a:ext cx="14401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67" b="1" dirty="0">
                <a:solidFill>
                  <a:schemeClr val="bg1"/>
                </a:solidFill>
              </a:rPr>
              <a:t>Finanstilsyn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E7DD7B0-0644-87CC-8A6C-C52E517D4794}"/>
              </a:ext>
            </a:extLst>
          </p:cNvPr>
          <p:cNvSpPr txBox="1"/>
          <p:nvPr/>
        </p:nvSpPr>
        <p:spPr>
          <a:xfrm>
            <a:off x="6724417" y="4813648"/>
            <a:ext cx="14401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>
                <a:solidFill>
                  <a:schemeClr val="bg1"/>
                </a:solidFill>
              </a:rPr>
              <a:t>Finanskrisen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0C67EEA-5CCA-9587-16DC-21F3220A8870}"/>
              </a:ext>
            </a:extLst>
          </p:cNvPr>
          <p:cNvSpPr txBox="1"/>
          <p:nvPr/>
        </p:nvSpPr>
        <p:spPr>
          <a:xfrm>
            <a:off x="7464152" y="4476568"/>
            <a:ext cx="14401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67" b="1" dirty="0">
                <a:solidFill>
                  <a:schemeClr val="bg1"/>
                </a:solidFill>
              </a:rPr>
              <a:t>Finanstilsyn (0,5%)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225FA7E-492F-F35D-87A1-BBC70840441B}"/>
              </a:ext>
            </a:extLst>
          </p:cNvPr>
          <p:cNvSpPr txBox="1"/>
          <p:nvPr/>
        </p:nvSpPr>
        <p:spPr>
          <a:xfrm>
            <a:off x="9506442" y="4863560"/>
            <a:ext cx="163218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67" b="1" dirty="0">
                <a:solidFill>
                  <a:schemeClr val="bg1"/>
                </a:solidFill>
              </a:rPr>
              <a:t>Finanstilsyn (0,1%)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00F9E7A-6A5E-396D-AC22-971BD9D08516}"/>
              </a:ext>
            </a:extLst>
          </p:cNvPr>
          <p:cNvSpPr txBox="1"/>
          <p:nvPr/>
        </p:nvSpPr>
        <p:spPr>
          <a:xfrm>
            <a:off x="10402565" y="4289355"/>
            <a:ext cx="107315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67" b="1" dirty="0">
                <a:solidFill>
                  <a:schemeClr val="bg1"/>
                </a:solidFill>
              </a:rPr>
              <a:t>Covid-19 (0,2%)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77B3895-3098-422B-E3E7-3B642BD54768}"/>
              </a:ext>
            </a:extLst>
          </p:cNvPr>
          <p:cNvSpPr txBox="1"/>
          <p:nvPr/>
        </p:nvSpPr>
        <p:spPr>
          <a:xfrm>
            <a:off x="8676287" y="4561384"/>
            <a:ext cx="16081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67" b="1" dirty="0">
                <a:solidFill>
                  <a:schemeClr val="bg1"/>
                </a:solidFill>
              </a:rPr>
              <a:t>Finanstilsyn (0,3%)</a:t>
            </a:r>
          </a:p>
        </p:txBody>
      </p:sp>
      <p:pic>
        <p:nvPicPr>
          <p:cNvPr id="19" name="Grafik 15" descr="Pil ned kontur">
            <a:extLst>
              <a:ext uri="{FF2B5EF4-FFF2-40B4-BE49-F238E27FC236}">
                <a16:creationId xmlns:a16="http://schemas.microsoft.com/office/drawing/2014/main" id="{5879BFF0-6EBC-3AAC-6A32-1C2E47CBE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2810" y="4965170"/>
            <a:ext cx="359865" cy="592123"/>
          </a:xfrm>
          <a:prstGeom prst="rect">
            <a:avLst/>
          </a:prstGeom>
        </p:spPr>
      </p:pic>
      <p:pic>
        <p:nvPicPr>
          <p:cNvPr id="20" name="Grafik 15" descr="Pil ned kontur">
            <a:extLst>
              <a:ext uri="{FF2B5EF4-FFF2-40B4-BE49-F238E27FC236}">
                <a16:creationId xmlns:a16="http://schemas.microsoft.com/office/drawing/2014/main" id="{5879BFF0-6EBC-3AAC-6A32-1C2E47CBE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4988" y="4787175"/>
            <a:ext cx="359865" cy="788406"/>
          </a:xfrm>
          <a:prstGeom prst="rect">
            <a:avLst/>
          </a:prstGeom>
        </p:spPr>
      </p:pic>
      <p:pic>
        <p:nvPicPr>
          <p:cNvPr id="21" name="Grafik 15" descr="Pil ned kontur">
            <a:extLst>
              <a:ext uri="{FF2B5EF4-FFF2-40B4-BE49-F238E27FC236}">
                <a16:creationId xmlns:a16="http://schemas.microsoft.com/office/drawing/2014/main" id="{5879BFF0-6EBC-3AAC-6A32-1C2E47CBE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6396" y="4760724"/>
            <a:ext cx="359865" cy="796569"/>
          </a:xfrm>
          <a:prstGeom prst="rect">
            <a:avLst/>
          </a:prstGeom>
        </p:spPr>
      </p:pic>
      <p:pic>
        <p:nvPicPr>
          <p:cNvPr id="22" name="Grafik 15" descr="Pil ned kontur">
            <a:extLst>
              <a:ext uri="{FF2B5EF4-FFF2-40B4-BE49-F238E27FC236}">
                <a16:creationId xmlns:a16="http://schemas.microsoft.com/office/drawing/2014/main" id="{5879BFF0-6EBC-3AAC-6A32-1C2E47CBE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2201" y="5051831"/>
            <a:ext cx="359865" cy="505462"/>
          </a:xfrm>
          <a:prstGeom prst="rect">
            <a:avLst/>
          </a:prstGeom>
        </p:spPr>
      </p:pic>
      <p:pic>
        <p:nvPicPr>
          <p:cNvPr id="23" name="Grafik 15" descr="Pil ned kontur">
            <a:extLst>
              <a:ext uri="{FF2B5EF4-FFF2-40B4-BE49-F238E27FC236}">
                <a16:creationId xmlns:a16="http://schemas.microsoft.com/office/drawing/2014/main" id="{5879BFF0-6EBC-3AAC-6A32-1C2E47CBE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33868" y="4609334"/>
            <a:ext cx="359865" cy="9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5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D4A93"/>
            </a:gs>
            <a:gs pos="95000">
              <a:srgbClr val="8EA5C9"/>
            </a:gs>
            <a:gs pos="55000">
              <a:schemeClr val="tx1">
                <a:lumMod val="100000"/>
              </a:schemeClr>
            </a:gs>
          </a:gsLst>
          <a:lin ang="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3B1A59-1C80-716F-6F7D-F53EB57E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BFC3DB-FAD1-9557-8916-B1AAD3EC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25050"/>
            <a:ext cx="3575180" cy="770116"/>
          </a:xfrm>
          <a:solidFill>
            <a:schemeClr val="tx1"/>
          </a:solidFill>
          <a:ln w="12700">
            <a:solidFill>
              <a:srgbClr val="1D4A93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da-DK" sz="4400" dirty="0"/>
              <a:t>Udbyttepolitik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E6FA82-FD2F-6215-C857-77EEDD33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76606"/>
            <a:ext cx="3575180" cy="2602318"/>
          </a:xfrm>
          <a:gradFill>
            <a:gsLst>
              <a:gs pos="94000">
                <a:srgbClr val="8EA5C9"/>
              </a:gs>
              <a:gs pos="68000">
                <a:schemeClr val="tx1">
                  <a:lumMod val="100000"/>
                </a:schemeClr>
              </a:gs>
            </a:gsLst>
            <a:lin ang="1200000" scaled="0"/>
          </a:gradFill>
          <a:ln w="19050">
            <a:solidFill>
              <a:srgbClr val="1D4A93"/>
            </a:solidFill>
          </a:ln>
          <a:effectLst>
            <a:outerShdw blurRad="127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GrønlandsBANKEN</a:t>
            </a: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har en målsætning om løbende at udlodde udbytte til sine aktionærer afpasset bankens forventede drift- og balanceudvikling, skattemæssig optimering og regulatoriske krav til kapital.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EAAD5C2-A3FB-E9C8-9CA8-9D902A184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57" y="525050"/>
            <a:ext cx="6722135" cy="5798095"/>
          </a:xfrm>
          <a:prstGeom prst="rect">
            <a:avLst/>
          </a:prstGeom>
          <a:effectLst>
            <a:outerShdw blurRad="50800" dist="254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81779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BEDE6-2327-D524-C1DA-ADED202D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378" y="548555"/>
            <a:ext cx="10600053" cy="563738"/>
          </a:xfrm>
        </p:spPr>
        <p:txBody>
          <a:bodyPr>
            <a:noAutofit/>
          </a:bodyPr>
          <a:lstStyle/>
          <a:p>
            <a:r>
              <a:rPr lang="da-DK" sz="5400" dirty="0"/>
              <a:t>Vækstdriverne i Grønland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C256F9F-DB73-34DE-7E22-B2117E142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7378" y="1381336"/>
            <a:ext cx="4726431" cy="2999590"/>
          </a:xfrm>
          <a:solidFill>
            <a:schemeClr val="tx1"/>
          </a:solidFill>
          <a:ln>
            <a:solidFill>
              <a:srgbClr val="1D4A93"/>
            </a:solidFill>
          </a:ln>
          <a:effectLst>
            <a:outerShdw blurRad="50800" dist="50800" dir="5400000" algn="ctr" rotWithShape="0">
              <a:schemeClr val="bg1">
                <a:lumMod val="65000"/>
                <a:lumOff val="35000"/>
              </a:schemeClr>
            </a:outerShdw>
          </a:effectLst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Betydelige infrastrukturinvesteringer som driver!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Uddannelsesløft, men tager lang tid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Socialt løft (hænger sammen med uddannelse, boliger, bosætningsmønster, sprog m.m.)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Urbanisering vigtig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Fortsat overgang fra offentligt ejerskab til privat ejerskab (boliger og erhverv)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Råstof-investeringer usikker!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Turisme-udvikling vigtig!</a:t>
            </a:r>
          </a:p>
          <a:p>
            <a:endParaRPr lang="da-DK" sz="1400" dirty="0"/>
          </a:p>
        </p:txBody>
      </p:sp>
      <p:pic>
        <p:nvPicPr>
          <p:cNvPr id="9" name="Billede 8" descr="Et billede, der indeholder sky, udendørs, solnedgang, Offentligt forsyningsværk&#10;&#10;Automatisk genereret beskrivelse">
            <a:extLst>
              <a:ext uri="{FF2B5EF4-FFF2-40B4-BE49-F238E27FC236}">
                <a16:creationId xmlns:a16="http://schemas.microsoft.com/office/drawing/2014/main" id="{875925C9-41FF-2C2D-72B3-BB947335C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3" b="24871"/>
          <a:stretch/>
        </p:blipFill>
        <p:spPr>
          <a:xfrm>
            <a:off x="5756986" y="1404460"/>
            <a:ext cx="5810989" cy="2206772"/>
          </a:xfrm>
          <a:prstGeom prst="rect">
            <a:avLst/>
          </a:prstGeom>
          <a:ln w="12700">
            <a:solidFill>
              <a:srgbClr val="1D4A93"/>
            </a:solidFill>
          </a:ln>
          <a:effectLst>
            <a:outerShdw blurRad="50800" dist="25400" dir="5400000" algn="ctr" rotWithShape="0">
              <a:schemeClr val="bg1"/>
            </a:outerShdw>
          </a:effectLst>
        </p:spPr>
      </p:pic>
      <p:pic>
        <p:nvPicPr>
          <p:cNvPr id="3" name="Billede 2" descr="Et billede, der indeholder sky, sne, udendørs, bjerg&#10;&#10;Automatisk genereret beskrivelse">
            <a:extLst>
              <a:ext uri="{FF2B5EF4-FFF2-40B4-BE49-F238E27FC236}">
                <a16:creationId xmlns:a16="http://schemas.microsoft.com/office/drawing/2014/main" id="{D9F45BBC-4248-7446-76F2-441DF50BD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36612"/>
          <a:stretch/>
        </p:blipFill>
        <p:spPr>
          <a:xfrm>
            <a:off x="5756985" y="3757885"/>
            <a:ext cx="5810990" cy="2268701"/>
          </a:xfrm>
          <a:prstGeom prst="rect">
            <a:avLst/>
          </a:prstGeom>
          <a:ln w="12700">
            <a:solidFill>
              <a:schemeClr val="bg2"/>
            </a:solidFill>
          </a:ln>
          <a:effectLst>
            <a:outerShdw blurRad="50800" dist="254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46769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5FF14-DC26-4C05-9503-B2BAD5A2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aktionær i Grønlandsbanken?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593C67-2D61-FF01-93ED-27F54197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690689"/>
            <a:ext cx="5041835" cy="386102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Fokuseret forretningsmodel med potentiale for øget lønsomhed</a:t>
            </a:r>
          </a:p>
          <a:p>
            <a:pPr>
              <a:spcAft>
                <a:spcPts val="1200"/>
              </a:spcAft>
            </a:pP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Stabil høj effektivitet (I/O) og egenkapitalforrentning</a:t>
            </a:r>
          </a:p>
          <a:p>
            <a:pPr>
              <a:spcAft>
                <a:spcPts val="1200"/>
              </a:spcAft>
            </a:pP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Høj solvens og optimeret overdækning (SIFI-institut)</a:t>
            </a:r>
          </a:p>
          <a:p>
            <a:pPr>
              <a:spcAft>
                <a:spcPts val="1200"/>
              </a:spcAft>
            </a:pP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Landeøkonomi med ”høj bund” og reform- og vækstpotentiale</a:t>
            </a:r>
          </a:p>
          <a:p>
            <a:pPr>
              <a:spcAft>
                <a:spcPts val="1200"/>
              </a:spcAft>
            </a:pP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Flere faktorer øger stabilitet i samfundsøkonomi (stor </a:t>
            </a:r>
            <a:r>
              <a:rPr lang="da-DK" sz="20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off</a:t>
            </a: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Sektor, bloktilskud, kun fast rente på realkredit, lav gældsgrad)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145BC958-426A-5625-4596-B5BC912283D8}"/>
              </a:ext>
            </a:extLst>
          </p:cNvPr>
          <p:cNvSpPr txBox="1">
            <a:spLocks/>
          </p:cNvSpPr>
          <p:nvPr/>
        </p:nvSpPr>
        <p:spPr>
          <a:xfrm>
            <a:off x="5878092" y="1690687"/>
            <a:ext cx="5813166" cy="3861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Potentialer i samfundsøkonomisk udvikling</a:t>
            </a:r>
          </a:p>
          <a:p>
            <a:pPr>
              <a:spcAft>
                <a:spcPts val="1200"/>
              </a:spcAft>
            </a:pP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Tradition for højt udbytte/pay-out ratio</a:t>
            </a:r>
          </a:p>
          <a:p>
            <a:pPr>
              <a:spcAft>
                <a:spcPts val="1200"/>
              </a:spcAft>
            </a:pP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Skattemæssigt fradrag for udbytteudlodning i Grønland</a:t>
            </a:r>
          </a:p>
          <a:p>
            <a:pPr>
              <a:spcAft>
                <a:spcPts val="1200"/>
              </a:spcAft>
            </a:pP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Ingen stemmeretsbegrænsninger</a:t>
            </a:r>
          </a:p>
          <a:p>
            <a:pPr>
              <a:spcAft>
                <a:spcPts val="1200"/>
              </a:spcAft>
            </a:pP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Og som aktionær i </a:t>
            </a:r>
            <a:r>
              <a:rPr lang="da-DK" sz="20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GrønlandsBANKEN</a:t>
            </a:r>
            <a:r>
              <a:rPr lang="da-DK" sz="2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er man en del af Grønlands udvikling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939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761E7-7EB3-4028-E549-C5C5C509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Q&amp;A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70CE70-5521-9458-1497-B051035F1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9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D4A93"/>
            </a:gs>
            <a:gs pos="87000">
              <a:srgbClr val="8EA5C9"/>
            </a:gs>
            <a:gs pos="41000">
              <a:schemeClr val="tx1">
                <a:lumMod val="100000"/>
              </a:schemeClr>
            </a:gs>
          </a:gsLst>
          <a:lin ang="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6892A32-B767-D3AC-A644-25994BE2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07" y="681037"/>
            <a:ext cx="2900184" cy="1325563"/>
          </a:xfrm>
        </p:spPr>
        <p:txBody>
          <a:bodyPr>
            <a:normAutofit/>
          </a:bodyPr>
          <a:lstStyle/>
          <a:p>
            <a:r>
              <a:rPr lang="da-DK" sz="2800" dirty="0"/>
              <a:t>CEO</a:t>
            </a:r>
            <a:br>
              <a:rPr lang="da-DK" sz="2800" dirty="0"/>
            </a:br>
            <a:r>
              <a:rPr lang="da-DK" sz="2800" dirty="0"/>
              <a:t>Martin Kviesgaard</a:t>
            </a:r>
          </a:p>
        </p:txBody>
      </p:sp>
      <p:pic>
        <p:nvPicPr>
          <p:cNvPr id="5" name="Pladsholder til indhold 14" descr="Et billede, der indeholder Ansigt, person, tøj, slips&#10;&#10;Automatisk genereret beskrivelse">
            <a:extLst>
              <a:ext uri="{FF2B5EF4-FFF2-40B4-BE49-F238E27FC236}">
                <a16:creationId xmlns:a16="http://schemas.microsoft.com/office/drawing/2014/main" id="{3116D50F-5972-6B4F-1CC2-588FA40122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1"/>
          <a:stretch/>
        </p:blipFill>
        <p:spPr>
          <a:xfrm>
            <a:off x="1978908" y="1825625"/>
            <a:ext cx="2900183" cy="3756025"/>
          </a:xfrm>
          <a:effectLst>
            <a:softEdge rad="31750"/>
          </a:effectLst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B77042-C577-076E-DC12-87DE4B905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4069" y="3449771"/>
            <a:ext cx="7235890" cy="2307218"/>
          </a:xfrm>
          <a:gradFill>
            <a:gsLst>
              <a:gs pos="100000">
                <a:srgbClr val="1D4A93"/>
              </a:gs>
              <a:gs pos="93000">
                <a:srgbClr val="8EA5C9"/>
              </a:gs>
              <a:gs pos="50000">
                <a:schemeClr val="tx1">
                  <a:lumMod val="100000"/>
                </a:schemeClr>
              </a:gs>
            </a:gsLst>
            <a:lin ang="900000" scaled="0"/>
          </a:gradFill>
          <a:ln w="12700">
            <a:solidFill>
              <a:srgbClr val="1D4A93"/>
            </a:solidFill>
          </a:ln>
          <a:effectLst>
            <a:outerShdw blurRad="50800" dist="50800" dir="2700000" algn="ctr" rotWithShape="0">
              <a:srgbClr val="1D4A93"/>
            </a:outerShdw>
          </a:effectLst>
        </p:spPr>
        <p:txBody>
          <a:bodyPr>
            <a:noAutofit/>
          </a:bodyPr>
          <a:lstStyle/>
          <a:p>
            <a:r>
              <a:rPr lang="da-DK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Bankdirektør i </a:t>
            </a:r>
            <a:r>
              <a:rPr lang="da-DK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GrønlandsBANKEN</a:t>
            </a:r>
            <a:r>
              <a:rPr lang="da-DK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siden 2006</a:t>
            </a:r>
          </a:p>
          <a:p>
            <a:r>
              <a:rPr lang="da-DK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Leder i den finansielle sektor siden 1993</a:t>
            </a:r>
          </a:p>
          <a:p>
            <a:r>
              <a:rPr lang="da-DK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Ledelseshverv:</a:t>
            </a:r>
            <a:br>
              <a:rPr lang="da-DK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r>
              <a:rPr lang="da-DK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CSR Greenland, BEC, Økonomisk råd</a:t>
            </a:r>
          </a:p>
          <a:p>
            <a:r>
              <a:rPr lang="da-DK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57 år</a:t>
            </a:r>
          </a:p>
        </p:txBody>
      </p:sp>
    </p:spTree>
    <p:extLst>
      <p:ext uri="{BB962C8B-B14F-4D97-AF65-F5344CB8AC3E}">
        <p14:creationId xmlns:p14="http://schemas.microsoft.com/office/powerpoint/2010/main" val="400453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udendørs, sky, bygning, bjerg&#10;&#10;Automatisk genereret beskrivelse">
            <a:extLst>
              <a:ext uri="{FF2B5EF4-FFF2-40B4-BE49-F238E27FC236}">
                <a16:creationId xmlns:a16="http://schemas.microsoft.com/office/drawing/2014/main" id="{8B1EAE9B-4D3C-3536-97C2-8B26E1A12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94" y="122531"/>
            <a:ext cx="4344205" cy="6517898"/>
          </a:xfrm>
          <a:prstGeom prst="rect">
            <a:avLst/>
          </a:prstGeom>
          <a:ln w="22225">
            <a:solidFill>
              <a:srgbClr val="1D4A93"/>
            </a:solidFill>
          </a:ln>
          <a:effectLst>
            <a:outerShdw blurRad="50800" dist="50800" dir="2700000" algn="ctr" rotWithShape="0">
              <a:srgbClr val="1D4A93"/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6293CE-A8A0-9419-4D8B-23A66EDC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7" y="621351"/>
            <a:ext cx="10601325" cy="923631"/>
          </a:xfrm>
        </p:spPr>
        <p:txBody>
          <a:bodyPr>
            <a:normAutofit/>
          </a:bodyPr>
          <a:lstStyle/>
          <a:p>
            <a:r>
              <a:rPr lang="da-DK" sz="5400" dirty="0"/>
              <a:t>Vores historie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09B2A570-DEA0-3E1B-DC38-7B3069D7D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842230"/>
              </p:ext>
            </p:extLst>
          </p:nvPr>
        </p:nvGraphicFramePr>
        <p:xfrm>
          <a:off x="752476" y="2425960"/>
          <a:ext cx="6851974" cy="192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kstfelt 9">
            <a:extLst>
              <a:ext uri="{FF2B5EF4-FFF2-40B4-BE49-F238E27FC236}">
                <a16:creationId xmlns:a16="http://schemas.microsoft.com/office/drawing/2014/main" id="{B1EC454A-158B-E8E7-1537-23B02FFF6879}"/>
              </a:ext>
            </a:extLst>
          </p:cNvPr>
          <p:cNvSpPr txBox="1"/>
          <p:nvPr/>
        </p:nvSpPr>
        <p:spPr>
          <a:xfrm>
            <a:off x="546426" y="3947337"/>
            <a:ext cx="206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1D4A9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Stiftelse af </a:t>
            </a:r>
            <a:r>
              <a:rPr lang="da-DK" dirty="0" err="1">
                <a:solidFill>
                  <a:srgbClr val="1D4A9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GrønlandsBANKEN</a:t>
            </a:r>
            <a:endParaRPr lang="da-DK" dirty="0">
              <a:solidFill>
                <a:srgbClr val="1D4A93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44BD4ED-ADD0-F29E-54E9-A216528B2B40}"/>
              </a:ext>
            </a:extLst>
          </p:cNvPr>
          <p:cNvSpPr txBox="1"/>
          <p:nvPr/>
        </p:nvSpPr>
        <p:spPr>
          <a:xfrm>
            <a:off x="3042753" y="3947337"/>
            <a:ext cx="206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1D4A9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Fusion med </a:t>
            </a:r>
          </a:p>
          <a:p>
            <a:pPr algn="ctr"/>
            <a:r>
              <a:rPr lang="da-DK" dirty="0" err="1">
                <a:solidFill>
                  <a:srgbClr val="1D4A9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Nuna</a:t>
            </a:r>
            <a:r>
              <a:rPr lang="da-DK" dirty="0">
                <a:solidFill>
                  <a:srgbClr val="1D4A9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Bank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BA4BD95-0447-6C4B-5284-F8FFF07B7C56}"/>
              </a:ext>
            </a:extLst>
          </p:cNvPr>
          <p:cNvSpPr txBox="1"/>
          <p:nvPr/>
        </p:nvSpPr>
        <p:spPr>
          <a:xfrm>
            <a:off x="5745130" y="4003611"/>
            <a:ext cx="206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1D4A9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SIFI-udpegning</a:t>
            </a:r>
          </a:p>
        </p:txBody>
      </p:sp>
    </p:spTree>
    <p:extLst>
      <p:ext uri="{BB962C8B-B14F-4D97-AF65-F5344CB8AC3E}">
        <p14:creationId xmlns:p14="http://schemas.microsoft.com/office/powerpoint/2010/main" val="33182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ky, udendørs, bygning, Kontorbygning&#10;&#10;Automatisk genereret beskrivelse">
            <a:extLst>
              <a:ext uri="{FF2B5EF4-FFF2-40B4-BE49-F238E27FC236}">
                <a16:creationId xmlns:a16="http://schemas.microsoft.com/office/drawing/2014/main" id="{733E02A4-C9F0-FD5B-4F87-DDE4CB10B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16" y="1658905"/>
            <a:ext cx="7472120" cy="4972050"/>
          </a:xfrm>
          <a:prstGeom prst="rect">
            <a:avLst/>
          </a:prstGeom>
          <a:ln w="25400">
            <a:solidFill>
              <a:srgbClr val="1D4A93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45FF14-DC26-4C05-9503-B2BAD5A2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dirty="0"/>
              <a:t>Aktionærsammensætning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593C67-2D61-FF01-93ED-27F54197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6" y="1825625"/>
            <a:ext cx="9203288" cy="3026293"/>
          </a:xfrm>
          <a:gradFill>
            <a:gsLst>
              <a:gs pos="100000">
                <a:srgbClr val="1D4A93"/>
              </a:gs>
              <a:gs pos="94000">
                <a:srgbClr val="8EA5C9"/>
              </a:gs>
              <a:gs pos="78000">
                <a:schemeClr val="tx1">
                  <a:lumMod val="100000"/>
                </a:schemeClr>
              </a:gs>
            </a:gsLst>
            <a:lin ang="900000" scaled="0"/>
          </a:gradFill>
          <a:ln w="25400">
            <a:solidFill>
              <a:srgbClr val="1D4A93"/>
            </a:solidFill>
          </a:ln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18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Nalik</a:t>
            </a:r>
            <a:r>
              <a:rPr lang="da-DK" sz="1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Ventures A/S 15,26 pct. (fondsbørsmeddelelse pr. 20-06-2018)</a:t>
            </a:r>
          </a:p>
          <a:p>
            <a:pPr>
              <a:spcAft>
                <a:spcPts val="1200"/>
              </a:spcAft>
            </a:pPr>
            <a:r>
              <a:rPr lang="da-DK" sz="18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Nuna</a:t>
            </a:r>
            <a:r>
              <a:rPr lang="da-DK" sz="1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Fonden 13,98 pct.</a:t>
            </a:r>
          </a:p>
          <a:p>
            <a:pPr>
              <a:spcAft>
                <a:spcPts val="1200"/>
              </a:spcAft>
            </a:pPr>
            <a:r>
              <a:rPr lang="da-DK" sz="1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AP Pension Livsforsikringsaktieselskab 12,87 pct. (fondsbørsmeddelelse pr. 31-05- 2017)</a:t>
            </a:r>
          </a:p>
          <a:p>
            <a:pPr>
              <a:spcAft>
                <a:spcPts val="1200"/>
              </a:spcAft>
            </a:pPr>
            <a:r>
              <a:rPr lang="da-DK" sz="1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Betri P/F (tidligere TF Holding) 9,88 pct. (fondsbørsmeddelelse pr. 21-05-2021)</a:t>
            </a:r>
          </a:p>
          <a:p>
            <a:pPr>
              <a:spcAft>
                <a:spcPts val="1200"/>
              </a:spcAft>
            </a:pPr>
            <a:r>
              <a:rPr lang="da-DK" sz="1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LB Foreningen </a:t>
            </a:r>
            <a:r>
              <a:rPr lang="da-DK" sz="18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F.m.b.a</a:t>
            </a:r>
            <a:r>
              <a:rPr lang="da-DK" sz="1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./LB Forsikring A/S 6,33 pct. (fondsbørsmeddelelse pr. 24-06-2021)</a:t>
            </a:r>
          </a:p>
          <a:p>
            <a:pPr>
              <a:spcAft>
                <a:spcPts val="1200"/>
              </a:spcAft>
            </a:pPr>
            <a:r>
              <a:rPr lang="da-DK" sz="1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Kim Bjørn Pedersen/immoinvest.dk ApS 5,0 pct. (fondsbørsmeddelelse pr. 23-06-2021)</a:t>
            </a:r>
          </a:p>
        </p:txBody>
      </p:sp>
    </p:spTree>
    <p:extLst>
      <p:ext uri="{BB962C8B-B14F-4D97-AF65-F5344CB8AC3E}">
        <p14:creationId xmlns:p14="http://schemas.microsoft.com/office/powerpoint/2010/main" val="36172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D4A93"/>
            </a:gs>
            <a:gs pos="85000">
              <a:srgbClr val="8EA5C9"/>
            </a:gs>
            <a:gs pos="55000">
              <a:schemeClr val="tx1">
                <a:lumMod val="100000"/>
              </a:schemeClr>
            </a:gs>
          </a:gsLst>
          <a:lin ang="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7326D-4464-74D2-CF5F-D3A6A42D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253" y="579910"/>
            <a:ext cx="5874991" cy="1600200"/>
          </a:xfrm>
        </p:spPr>
        <p:txBody>
          <a:bodyPr>
            <a:normAutofit/>
          </a:bodyPr>
          <a:lstStyle/>
          <a:p>
            <a:r>
              <a:rPr lang="da-DK" sz="5400" dirty="0" err="1"/>
              <a:t>GrønlandsBANKEN</a:t>
            </a:r>
            <a:r>
              <a:rPr lang="da-DK" sz="5400" dirty="0"/>
              <a:t> og vores aktiviteter</a:t>
            </a:r>
          </a:p>
        </p:txBody>
      </p:sp>
      <p:pic>
        <p:nvPicPr>
          <p:cNvPr id="13" name="Pladsholder til indhold 12" descr="Et billede, der indeholder kort, skærmbillede&#10;&#10;Automatisk genereret beskrivelse">
            <a:extLst>
              <a:ext uri="{FF2B5EF4-FFF2-40B4-BE49-F238E27FC236}">
                <a16:creationId xmlns:a16="http://schemas.microsoft.com/office/drawing/2014/main" id="{D1FBA2B6-D6F4-00D4-5FB3-40ACFDDAC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2" t="28554" r="21982" b="29007"/>
          <a:stretch/>
        </p:blipFill>
        <p:spPr>
          <a:xfrm>
            <a:off x="920117" y="308797"/>
            <a:ext cx="3261358" cy="5772566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5A48D9E-88E4-D4EF-7BE0-95FF538F9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6228" y="2379953"/>
            <a:ext cx="6488051" cy="3783103"/>
          </a:xfrm>
          <a:gradFill>
            <a:gsLst>
              <a:gs pos="100000">
                <a:srgbClr val="1D4A93"/>
              </a:gs>
              <a:gs pos="92000">
                <a:srgbClr val="8EA5C9"/>
              </a:gs>
              <a:gs pos="55000">
                <a:schemeClr val="tx1">
                  <a:lumMod val="100000"/>
                </a:schemeClr>
              </a:gs>
            </a:gsLst>
            <a:lin ang="900000" scaled="0"/>
          </a:gradFill>
          <a:ln w="12700">
            <a:solidFill>
              <a:srgbClr val="1D4A93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a-DK" sz="35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6 </a:t>
            </a:r>
            <a:r>
              <a:rPr lang="da-DK" sz="3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afdelinger</a:t>
            </a:r>
            <a:br>
              <a:rPr lang="da-DK" sz="3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r>
              <a:rPr lang="da-DK" sz="19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Dækker hele Grønland med hovedsæde i Nuuk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a-DK" sz="19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ca. 95% af udlån og garantier er med grønlandske kunder.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a-DK" sz="30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Kunder og brancher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a-DK" sz="19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Serviceerhverv, fiskeri, bygge/anlæg, fast ejendom, turisme etc.</a:t>
            </a:r>
          </a:p>
          <a:p>
            <a:pPr>
              <a:lnSpc>
                <a:spcPct val="150000"/>
              </a:lnSpc>
            </a:pPr>
            <a:r>
              <a:rPr lang="da-DK" sz="19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Privatkunder i alle segmenter</a:t>
            </a:r>
          </a:p>
          <a:p>
            <a:pPr>
              <a:lnSpc>
                <a:spcPct val="150000"/>
              </a:lnSpc>
            </a:pPr>
            <a:r>
              <a:rPr lang="da-DK" sz="19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Offentlige myndigheder, selvstyre, kommuner, offentligt ejede selskaber</a:t>
            </a:r>
          </a:p>
        </p:txBody>
      </p:sp>
    </p:spTree>
    <p:extLst>
      <p:ext uri="{BB962C8B-B14F-4D97-AF65-F5344CB8AC3E}">
        <p14:creationId xmlns:p14="http://schemas.microsoft.com/office/powerpoint/2010/main" val="418034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59CF383C-E62B-2180-D071-19D11E3EF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r="14280"/>
          <a:stretch/>
        </p:blipFill>
        <p:spPr>
          <a:xfrm>
            <a:off x="292608" y="905256"/>
            <a:ext cx="5440680" cy="4969359"/>
          </a:xfrm>
          <a:prstGeom prst="rect">
            <a:avLst/>
          </a:prstGeom>
          <a:ln w="25400">
            <a:solidFill>
              <a:srgbClr val="1D4A93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9C8790-3858-D339-60DB-0E1B1A69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749" y="905256"/>
            <a:ext cx="5833975" cy="1600200"/>
          </a:xfrm>
        </p:spPr>
        <p:txBody>
          <a:bodyPr>
            <a:noAutofit/>
          </a:bodyPr>
          <a:lstStyle/>
          <a:p>
            <a:r>
              <a:rPr lang="da-DK" sz="5400" dirty="0" err="1"/>
              <a:t>GrønlandsBANKEN</a:t>
            </a:r>
            <a:r>
              <a:rPr lang="da-DK" sz="5400" dirty="0"/>
              <a:t> 2023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5E7835-4BF9-DDEA-E2F6-506D6C92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749" y="2509138"/>
            <a:ext cx="4737488" cy="2538723"/>
          </a:xfrm>
          <a:gradFill>
            <a:gsLst>
              <a:gs pos="100000">
                <a:srgbClr val="1D4A93"/>
              </a:gs>
              <a:gs pos="87000">
                <a:srgbClr val="8EA5C9"/>
              </a:gs>
              <a:gs pos="55000">
                <a:schemeClr val="tx1">
                  <a:lumMod val="100000"/>
                </a:schemeClr>
              </a:gs>
            </a:gsLst>
            <a:lin ang="900000" scaled="0"/>
          </a:gradFill>
          <a:ln w="12700">
            <a:solidFill>
              <a:srgbClr val="1D4A93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ca. 80% </a:t>
            </a:r>
            <a:br>
              <a:rPr lang="da-DK" dirty="0"/>
            </a:br>
            <a:r>
              <a:rPr lang="da-DK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af markedet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145 </a:t>
            </a:r>
            <a:br>
              <a:rPr lang="da-DK" dirty="0"/>
            </a:br>
            <a:r>
              <a:rPr lang="da-DK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heltidsmedarbejdere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54C7E8D7-7184-8C95-7213-AF01E78B9D5B}"/>
              </a:ext>
            </a:extLst>
          </p:cNvPr>
          <p:cNvSpPr txBox="1">
            <a:spLocks/>
          </p:cNvSpPr>
          <p:nvPr/>
        </p:nvSpPr>
        <p:spPr>
          <a:xfrm>
            <a:off x="8033657" y="2505456"/>
            <a:ext cx="2491273" cy="120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D4A93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15 mia. </a:t>
            </a:r>
            <a:br>
              <a:rPr lang="da-DK" dirty="0"/>
            </a:br>
            <a:r>
              <a:rPr lang="da-DK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forretningsomfang</a:t>
            </a:r>
          </a:p>
        </p:txBody>
      </p:sp>
    </p:spTree>
    <p:extLst>
      <p:ext uri="{BB962C8B-B14F-4D97-AF65-F5344CB8AC3E}">
        <p14:creationId xmlns:p14="http://schemas.microsoft.com/office/powerpoint/2010/main" val="351881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BCFFF-865B-2F20-E11F-00D31EC2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Krediteksponeringer på brancher 2022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18B7DC-DE20-2E97-FEC6-6A013DB73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309422"/>
              </p:ext>
            </p:extLst>
          </p:nvPr>
        </p:nvGraphicFramePr>
        <p:xfrm>
          <a:off x="970474" y="1506116"/>
          <a:ext cx="9615229" cy="452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87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A5FA75E-9EA4-4333-A409-A72A659C1A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A5FA75E-9EA4-4333-A409-A72A659C1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Samlet forretningsomfang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21359"/>
              </p:ext>
            </p:extLst>
          </p:nvPr>
        </p:nvGraphicFramePr>
        <p:xfrm>
          <a:off x="741675" y="1391189"/>
          <a:ext cx="11247040" cy="499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58243" y="1412777"/>
            <a:ext cx="105621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333" dirty="0"/>
              <a:t>Mio. kr.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457DB-9937-AB6C-FCEE-5D344C90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839" y="1045028"/>
            <a:ext cx="3932237" cy="989809"/>
          </a:xfrm>
        </p:spPr>
        <p:txBody>
          <a:bodyPr>
            <a:normAutofit/>
          </a:bodyPr>
          <a:lstStyle/>
          <a:p>
            <a:r>
              <a:rPr lang="da-DK" sz="5400" dirty="0"/>
              <a:t>Strategi</a:t>
            </a:r>
          </a:p>
        </p:txBody>
      </p:sp>
      <p:pic>
        <p:nvPicPr>
          <p:cNvPr id="6" name="Pladsholder til indhold 5" descr="Et billede, der indeholder udendørs, havn, sky, skib&#10;&#10;Automatisk genereret beskrivelse">
            <a:extLst>
              <a:ext uri="{FF2B5EF4-FFF2-40B4-BE49-F238E27FC236}">
                <a16:creationId xmlns:a16="http://schemas.microsoft.com/office/drawing/2014/main" id="{C27F73B9-0788-432C-6770-FC6A82F4E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1403232"/>
            <a:ext cx="5600700" cy="3735623"/>
          </a:xfrm>
          <a:ln w="12700">
            <a:solidFill>
              <a:srgbClr val="1D4A93"/>
            </a:solidFill>
          </a:ln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9037A7-F763-0C88-DE58-86CE6D154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3184" y="2034838"/>
            <a:ext cx="5600353" cy="3104017"/>
          </a:xfrm>
          <a:gradFill>
            <a:gsLst>
              <a:gs pos="100000">
                <a:srgbClr val="1D4A93"/>
              </a:gs>
              <a:gs pos="99000">
                <a:srgbClr val="8EA5C9"/>
              </a:gs>
              <a:gs pos="90000">
                <a:schemeClr val="tx1">
                  <a:lumMod val="100000"/>
                </a:schemeClr>
              </a:gs>
            </a:gsLst>
            <a:lin ang="900000" scaled="0"/>
          </a:gradFill>
          <a:ln w="12700">
            <a:solidFill>
              <a:srgbClr val="1D4A93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 sz="2800" b="1" dirty="0"/>
              <a:t>Vision</a:t>
            </a:r>
            <a:br>
              <a:rPr lang="da-DK" sz="2000" b="1" dirty="0"/>
            </a:br>
            <a:r>
              <a:rPr lang="da-DK" sz="1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Til gavn for Grønland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 sz="2800" b="1" dirty="0"/>
              <a:t>Mission</a:t>
            </a:r>
            <a:br>
              <a:rPr lang="da-DK" dirty="0"/>
            </a:br>
            <a:r>
              <a:rPr lang="da-DK" sz="18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GrønlandsBANKEN</a:t>
            </a:r>
            <a:r>
              <a:rPr lang="da-DK" sz="1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skaber værdi gennem rådgivning og ydelser på det finansielle område til alle borgere i Grønland. Vi løfter samfundet ved at fremme finansiel forståelse, samarbejde med uddannelsessteder og erhvervslivet samt understøtte bæredygtige lokale initiativer og udvikling.</a:t>
            </a:r>
          </a:p>
        </p:txBody>
      </p:sp>
    </p:spTree>
    <p:extLst>
      <p:ext uri="{BB962C8B-B14F-4D97-AF65-F5344CB8AC3E}">
        <p14:creationId xmlns:p14="http://schemas.microsoft.com/office/powerpoint/2010/main" val="25380205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Brugerdefinere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663</Words>
  <Application>Microsoft Office PowerPoint</Application>
  <PresentationFormat>Widescreen</PresentationFormat>
  <Paragraphs>149</Paragraphs>
  <Slides>17</Slides>
  <Notes>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Source Sans Pro Light</vt:lpstr>
      <vt:lpstr>Office-tema</vt:lpstr>
      <vt:lpstr>think-cell Slide</vt:lpstr>
      <vt:lpstr>GrønlandsBANKEN Introduktion til aktien</vt:lpstr>
      <vt:lpstr>CEO Martin Kviesgaard</vt:lpstr>
      <vt:lpstr>Vores historie</vt:lpstr>
      <vt:lpstr>Aktionærsammensætning</vt:lpstr>
      <vt:lpstr>GrønlandsBANKEN og vores aktiviteter</vt:lpstr>
      <vt:lpstr>GrønlandsBANKEN 2023</vt:lpstr>
      <vt:lpstr>Krediteksponeringer på brancher 2022</vt:lpstr>
      <vt:lpstr>Samlet forretningsomfang</vt:lpstr>
      <vt:lpstr>Strategi</vt:lpstr>
      <vt:lpstr>2023: GrønlandsBANKEN leverer bedste 3Q-resultat nogensinde</vt:lpstr>
      <vt:lpstr>Udvalgte hovedtal</vt:lpstr>
      <vt:lpstr>Historisk indtjening </vt:lpstr>
      <vt:lpstr>PowerPoint-præsentation</vt:lpstr>
      <vt:lpstr>Udbyttepolitik</vt:lpstr>
      <vt:lpstr>Vækstdriverne i Grønland</vt:lpstr>
      <vt:lpstr>Hvorfor aktionær i Grønlandsbanken?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Fleischer Rex</dc:creator>
  <cp:lastModifiedBy>Peter Fleischer Rex</cp:lastModifiedBy>
  <cp:revision>55</cp:revision>
  <cp:lastPrinted>2023-10-23T10:29:57Z</cp:lastPrinted>
  <dcterms:created xsi:type="dcterms:W3CDTF">2023-09-11T14:13:57Z</dcterms:created>
  <dcterms:modified xsi:type="dcterms:W3CDTF">2024-02-26T11:42:44Z</dcterms:modified>
</cp:coreProperties>
</file>